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sldIdLst>
    <p:sldId id="256" r:id="rId5"/>
    <p:sldId id="259" r:id="rId6"/>
    <p:sldId id="265" r:id="rId7"/>
    <p:sldId id="267" r:id="rId8"/>
    <p:sldId id="275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93" r:id="rId20"/>
    <p:sldId id="294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1" r:id="rId29"/>
    <p:sldId id="292" r:id="rId30"/>
    <p:sldId id="268" r:id="rId31"/>
    <p:sldId id="295" r:id="rId32"/>
    <p:sldId id="296" r:id="rId33"/>
    <p:sldId id="29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316F3-AF1A-9EFC-6F04-9848BC03A5A3}" v="8" dt="2020-10-21T08:45:07.657"/>
    <p1510:client id="{8266FDD7-038E-9549-58FF-B98760324960}" v="289" dt="2020-10-20T17:29:25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57809-D79E-4F16-BE0D-3020A338B74F}" type="doc">
      <dgm:prSet loTypeId="urn:microsoft.com/office/officeart/2005/8/layout/process1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F61DDC9-4348-4E62-93DC-9F2BE0252945}">
      <dgm:prSet/>
      <dgm:spPr/>
      <dgm:t>
        <a:bodyPr/>
        <a:lstStyle/>
        <a:p>
          <a:r>
            <a:rPr lang="ru-RU" dirty="0">
              <a:latin typeface="Calibri"/>
              <a:cs typeface="Calibri"/>
            </a:rPr>
            <a:t>Биопленка </a:t>
          </a:r>
          <a:r>
            <a:rPr lang="ru-RU" dirty="0" err="1">
              <a:latin typeface="Calibri"/>
              <a:cs typeface="Calibri"/>
            </a:rPr>
            <a:t>өзінің</a:t>
          </a:r>
          <a:r>
            <a:rPr lang="ru-RU" dirty="0">
              <a:latin typeface="Calibri"/>
              <a:cs typeface="Calibri"/>
            </a:rPr>
            <a:t> даму </a:t>
          </a:r>
          <a:r>
            <a:rPr lang="ru-RU" dirty="0" err="1">
              <a:latin typeface="Calibri"/>
              <a:cs typeface="Calibri"/>
            </a:rPr>
            <a:t>барысында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бірнеше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кезеңдерден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өтеді</a:t>
          </a:r>
          <a:r>
            <a:rPr lang="ru-RU" dirty="0">
              <a:latin typeface="Calibri"/>
              <a:cs typeface="Calibri"/>
            </a:rPr>
            <a:t>.</a:t>
          </a:r>
          <a:endParaRPr lang="en-US" dirty="0">
            <a:latin typeface="Calibri"/>
            <a:cs typeface="Calibri"/>
          </a:endParaRPr>
        </a:p>
      </dgm:t>
    </dgm:pt>
    <dgm:pt modelId="{551E71A1-6372-4575-BD23-A067C04B4EDA}" type="parTrans" cxnId="{4E34EE19-07C3-4921-93BB-313243FC266E}">
      <dgm:prSet/>
      <dgm:spPr/>
      <dgm:t>
        <a:bodyPr/>
        <a:lstStyle/>
        <a:p>
          <a:endParaRPr lang="en-US"/>
        </a:p>
      </dgm:t>
    </dgm:pt>
    <dgm:pt modelId="{43B4FD79-C95C-4301-B7EB-E9633142695D}" type="sibTrans" cxnId="{4E34EE19-07C3-4921-93BB-313243FC266E}">
      <dgm:prSet/>
      <dgm:spPr/>
      <dgm:t>
        <a:bodyPr/>
        <a:lstStyle/>
        <a:p>
          <a:endParaRPr lang="en-US"/>
        </a:p>
      </dgm:t>
    </dgm:pt>
    <dgm:pt modelId="{638611C3-FFF7-4F0F-A9E9-F39A00EF93D3}">
      <dgm:prSet/>
      <dgm:spPr/>
      <dgm:t>
        <a:bodyPr/>
        <a:lstStyle/>
        <a:p>
          <a:pPr rtl="0"/>
          <a:r>
            <a:rPr lang="en-GB" dirty="0">
              <a:latin typeface="Calibri"/>
              <a:cs typeface="Calibri"/>
            </a:rPr>
            <a:t>1) </a:t>
          </a:r>
          <a:r>
            <a:rPr lang="ru-RU" dirty="0" err="1">
              <a:latin typeface="Calibri"/>
              <a:cs typeface="Calibri"/>
            </a:rPr>
            <a:t>Бірінші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кезеңде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қоршаған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ортадан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субстраттың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бетіне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микроорганизмдердің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адгезиясы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немесе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сорбциясы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пайда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болады</a:t>
          </a:r>
          <a:r>
            <a:rPr lang="ru-RU" dirty="0">
              <a:latin typeface="Calibri"/>
              <a:cs typeface="Calibri"/>
            </a:rPr>
            <a:t> (</a:t>
          </a:r>
          <a:r>
            <a:rPr lang="ru-RU" dirty="0" err="1">
              <a:latin typeface="Calibri"/>
              <a:cs typeface="Calibri"/>
            </a:rPr>
            <a:t>көбінесе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сұйық</a:t>
          </a:r>
          <a:r>
            <a:rPr lang="ru-RU" dirty="0">
              <a:latin typeface="Calibri"/>
              <a:cs typeface="Calibri"/>
            </a:rPr>
            <a:t> орта). </a:t>
          </a:r>
          <a:r>
            <a:rPr lang="ru-RU" dirty="0" err="1">
              <a:latin typeface="Calibri"/>
              <a:cs typeface="Calibri"/>
            </a:rPr>
            <a:t>Бұл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кезең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қайтымды</a:t>
          </a:r>
          <a:r>
            <a:rPr lang="ru-RU" dirty="0">
              <a:latin typeface="Calibri"/>
              <a:cs typeface="Calibri"/>
            </a:rPr>
            <a:t>, </a:t>
          </a:r>
          <a:r>
            <a:rPr lang="ru-RU" dirty="0" err="1">
              <a:latin typeface="Calibri"/>
              <a:cs typeface="Calibri"/>
            </a:rPr>
            <a:t>өйткені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жабысқан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жасушалар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тіршіліктің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планктондық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формасына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қайта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оралуы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мүмкін</a:t>
          </a:r>
          <a:r>
            <a:rPr lang="ru-RU" dirty="0">
              <a:latin typeface="Calibri"/>
              <a:cs typeface="Calibri"/>
            </a:rPr>
            <a:t>. </a:t>
          </a:r>
          <a:endParaRPr lang="en-US" dirty="0">
            <a:latin typeface="Calibri"/>
            <a:cs typeface="Calibri"/>
          </a:endParaRPr>
        </a:p>
      </dgm:t>
    </dgm:pt>
    <dgm:pt modelId="{E7B52933-E37A-4A5F-99DB-5594013ED581}" type="parTrans" cxnId="{5F1215F9-9ED3-4CFC-B18C-7DAD7ED49963}">
      <dgm:prSet/>
      <dgm:spPr/>
      <dgm:t>
        <a:bodyPr/>
        <a:lstStyle/>
        <a:p>
          <a:endParaRPr lang="en-US"/>
        </a:p>
      </dgm:t>
    </dgm:pt>
    <dgm:pt modelId="{9FDFA1F4-46A4-4815-892C-DEDC75F7D559}" type="sibTrans" cxnId="{5F1215F9-9ED3-4CFC-B18C-7DAD7ED49963}">
      <dgm:prSet/>
      <dgm:spPr/>
      <dgm:t>
        <a:bodyPr/>
        <a:lstStyle/>
        <a:p>
          <a:endParaRPr lang="en-US"/>
        </a:p>
      </dgm:t>
    </dgm:pt>
    <dgm:pt modelId="{D288FB3F-73D3-4E28-9D97-00EC3A67A100}">
      <dgm:prSet/>
      <dgm:spPr/>
      <dgm:t>
        <a:bodyPr/>
        <a:lstStyle/>
        <a:p>
          <a:pPr rtl="0"/>
          <a:r>
            <a:rPr lang="en-GB" dirty="0">
              <a:latin typeface="Calibri"/>
              <a:cs typeface="Calibri"/>
            </a:rPr>
            <a:t>2) </a:t>
          </a:r>
          <a:r>
            <a:rPr lang="ru-RU" dirty="0" err="1">
              <a:latin typeface="Calibri"/>
              <a:cs typeface="Calibri"/>
            </a:rPr>
            <a:t>Екінші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кезең</a:t>
          </a:r>
          <a:r>
            <a:rPr lang="ru-RU" dirty="0">
              <a:latin typeface="Calibri"/>
              <a:cs typeface="Calibri"/>
            </a:rPr>
            <a:t> - </a:t>
          </a:r>
          <a:r>
            <a:rPr lang="ru-RU" dirty="0" err="1">
              <a:latin typeface="Calibri"/>
              <a:cs typeface="Calibri"/>
            </a:rPr>
            <a:t>бұл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жасушалардың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беткі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қабатқа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соңғы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бекітілуі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және</a:t>
          </a:r>
          <a:r>
            <a:rPr lang="ru-RU" dirty="0">
              <a:latin typeface="Calibri"/>
              <a:cs typeface="Calibri"/>
            </a:rPr>
            <a:t> оны фиксация  </a:t>
          </a:r>
          <a:r>
            <a:rPr lang="ru-RU" dirty="0" err="1">
              <a:latin typeface="Calibri"/>
              <a:cs typeface="Calibri"/>
            </a:rPr>
            <a:t>деп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атайды</a:t>
          </a:r>
          <a:r>
            <a:rPr lang="ru-RU" dirty="0">
              <a:latin typeface="Calibri"/>
              <a:cs typeface="Calibri"/>
            </a:rPr>
            <a:t>.</a:t>
          </a:r>
          <a:r>
            <a:rPr lang="en-GB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Бұл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кезеңде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микробтар</a:t>
          </a:r>
          <a:r>
            <a:rPr lang="ru-RU" dirty="0">
              <a:latin typeface="Calibri"/>
              <a:cs typeface="Calibri"/>
            </a:rPr>
            <a:t>  мы</a:t>
          </a:r>
          <a:r>
            <a:rPr lang="kk-KZ" dirty="0" err="1">
              <a:latin typeface="Calibri"/>
              <a:cs typeface="Calibri"/>
            </a:rPr>
            <a:t>қты</a:t>
          </a:r>
          <a:r>
            <a:rPr lang="kk-KZ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адгезияны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қамтамасыз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ететін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жасушадан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тыс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полимерлер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шығарады</a:t>
          </a:r>
          <a:endParaRPr lang="en-US" dirty="0" err="1">
            <a:latin typeface="Calibri"/>
            <a:cs typeface="Calibri"/>
          </a:endParaRPr>
        </a:p>
      </dgm:t>
    </dgm:pt>
    <dgm:pt modelId="{8D92F0A2-D241-4215-9A06-027C3B47B715}" type="parTrans" cxnId="{62D8EB8C-20ED-41EB-BFCF-2D407485BF6B}">
      <dgm:prSet/>
      <dgm:spPr/>
      <dgm:t>
        <a:bodyPr/>
        <a:lstStyle/>
        <a:p>
          <a:endParaRPr lang="en-US"/>
        </a:p>
      </dgm:t>
    </dgm:pt>
    <dgm:pt modelId="{F1A98BF6-3D1B-4A31-B39C-E79D39BF13C7}" type="sibTrans" cxnId="{62D8EB8C-20ED-41EB-BFCF-2D407485BF6B}">
      <dgm:prSet/>
      <dgm:spPr/>
      <dgm:t>
        <a:bodyPr/>
        <a:lstStyle/>
        <a:p>
          <a:endParaRPr lang="en-US"/>
        </a:p>
      </dgm:t>
    </dgm:pt>
    <dgm:pt modelId="{688AAAF2-570A-4BE5-93FA-101B5E01F27F}">
      <dgm:prSet/>
      <dgm:spPr/>
      <dgm:t>
        <a:bodyPr/>
        <a:lstStyle/>
        <a:p>
          <a:pPr rtl="0"/>
          <a:r>
            <a:rPr lang="en-GB" dirty="0">
              <a:latin typeface="Calibri"/>
              <a:cs typeface="Calibri"/>
            </a:rPr>
            <a:t>3) </a:t>
          </a:r>
          <a:r>
            <a:rPr lang="ru-RU" dirty="0" err="1">
              <a:latin typeface="Calibri"/>
              <a:cs typeface="Calibri"/>
            </a:rPr>
            <a:t>Үшінші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кезеңде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адгезиялық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жасушалардың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бөлек</a:t>
          </a:r>
          <a:r>
            <a:rPr lang="ru-RU" dirty="0">
              <a:latin typeface="Calibri"/>
              <a:cs typeface="Calibri"/>
            </a:rPr>
            <a:t>  </a:t>
          </a:r>
          <a:r>
            <a:rPr lang="ru-RU" dirty="0" err="1">
              <a:latin typeface="Calibri"/>
              <a:cs typeface="Calibri"/>
            </a:rPr>
            <a:t>шоғыры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микроколониялар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түзіледі</a:t>
          </a:r>
          <a:r>
            <a:rPr lang="ru-RU" dirty="0">
              <a:latin typeface="Calibri"/>
              <a:cs typeface="Calibri"/>
            </a:rPr>
            <a:t> . </a:t>
          </a:r>
          <a:r>
            <a:rPr lang="ru-RU" dirty="0" err="1">
              <a:latin typeface="Calibri"/>
              <a:cs typeface="Calibri"/>
            </a:rPr>
            <a:t>Бұл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кезеңде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жасушалар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белсенді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түрде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бөлінеді</a:t>
          </a:r>
          <a:r>
            <a:rPr lang="ru-RU" dirty="0">
              <a:latin typeface="Calibri"/>
              <a:cs typeface="Calibri"/>
            </a:rPr>
            <a:t>, ал </a:t>
          </a:r>
          <a:r>
            <a:rPr lang="ru-RU" dirty="0" err="1">
              <a:latin typeface="Calibri"/>
              <a:cs typeface="Calibri"/>
            </a:rPr>
            <a:t>бөлінген</a:t>
          </a:r>
          <a:r>
            <a:rPr lang="ru-RU" dirty="0">
              <a:latin typeface="Calibri"/>
              <a:cs typeface="Calibri"/>
            </a:rPr>
            <a:t> матрица </a:t>
          </a:r>
          <a:r>
            <a:rPr lang="ru-RU" dirty="0" err="1">
              <a:latin typeface="Calibri"/>
              <a:cs typeface="Calibri"/>
            </a:rPr>
            <a:t>бүкіл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колонияны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біріктіреді</a:t>
          </a:r>
          <a:r>
            <a:rPr lang="ru-RU" dirty="0">
              <a:latin typeface="Calibri"/>
              <a:cs typeface="Calibri"/>
            </a:rPr>
            <a:t>. </a:t>
          </a:r>
          <a:r>
            <a:rPr lang="ru-RU" dirty="0" err="1">
              <a:latin typeface="Calibri"/>
              <a:cs typeface="Calibri"/>
            </a:rPr>
            <a:t>Соңында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микроколониялар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біріктіріліп</a:t>
          </a:r>
          <a:r>
            <a:rPr lang="ru-RU" dirty="0">
              <a:latin typeface="Calibri"/>
              <a:cs typeface="Calibri"/>
            </a:rPr>
            <a:t>, </a:t>
          </a:r>
          <a:r>
            <a:rPr lang="ru-RU" dirty="0" err="1">
              <a:latin typeface="Calibri"/>
              <a:cs typeface="Calibri"/>
            </a:rPr>
            <a:t>күрделі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үш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өлшемді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құрылымы</a:t>
          </a:r>
          <a:r>
            <a:rPr lang="ru-RU" dirty="0">
              <a:latin typeface="Calibri"/>
              <a:cs typeface="Calibri"/>
            </a:rPr>
            <a:t> бар </a:t>
          </a:r>
          <a:r>
            <a:rPr lang="ru-RU" dirty="0" err="1">
              <a:latin typeface="Calibri"/>
              <a:cs typeface="Calibri"/>
            </a:rPr>
            <a:t>жетілген</a:t>
          </a:r>
          <a:r>
            <a:rPr lang="ru-RU" dirty="0">
              <a:latin typeface="Calibri"/>
              <a:cs typeface="Calibri"/>
            </a:rPr>
            <a:t> биопленка </a:t>
          </a:r>
          <a:r>
            <a:rPr lang="ru-RU" dirty="0" err="1">
              <a:latin typeface="Calibri"/>
              <a:cs typeface="Calibri"/>
            </a:rPr>
            <a:t>пайда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болады</a:t>
          </a:r>
          <a:r>
            <a:rPr lang="ru-RU" dirty="0">
              <a:latin typeface="Calibri"/>
              <a:cs typeface="Calibri"/>
            </a:rPr>
            <a:t>. </a:t>
          </a:r>
          <a:r>
            <a:rPr lang="ru-RU" dirty="0" err="1">
              <a:latin typeface="Calibri"/>
              <a:cs typeface="Calibri"/>
            </a:rPr>
            <a:t>Ол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өзінің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мөлшері</a:t>
          </a:r>
          <a:r>
            <a:rPr lang="ru-RU" dirty="0">
              <a:latin typeface="Calibri"/>
              <a:cs typeface="Calibri"/>
            </a:rPr>
            <a:t> мен </a:t>
          </a:r>
          <a:r>
            <a:rPr lang="ru-RU" dirty="0" err="1">
              <a:latin typeface="Calibri"/>
              <a:cs typeface="Calibri"/>
            </a:rPr>
            <a:t>формасын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өзгерте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алады</a:t>
          </a:r>
          <a:r>
            <a:rPr lang="ru-RU" dirty="0">
              <a:latin typeface="Calibri"/>
              <a:cs typeface="Calibri"/>
            </a:rPr>
            <a:t>. </a:t>
          </a:r>
          <a:r>
            <a:rPr lang="ru-RU" dirty="0" err="1">
              <a:latin typeface="Calibri"/>
              <a:cs typeface="Calibri"/>
            </a:rPr>
            <a:t>Жасушадан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тыс</a:t>
          </a:r>
          <a:r>
            <a:rPr lang="ru-RU" dirty="0">
              <a:latin typeface="Calibri"/>
              <a:cs typeface="Calibri"/>
            </a:rPr>
            <a:t> матрица оны </a:t>
          </a:r>
          <a:r>
            <a:rPr lang="ru-RU" dirty="0" err="1">
              <a:latin typeface="Calibri"/>
              <a:cs typeface="Calibri"/>
            </a:rPr>
            <a:t>сыртқы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қауіптен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қорғайды</a:t>
          </a:r>
          <a:r>
            <a:rPr lang="ru-RU" dirty="0">
              <a:latin typeface="Calibri"/>
              <a:cs typeface="Calibri"/>
            </a:rPr>
            <a:t>. </a:t>
          </a:r>
          <a:r>
            <a:rPr lang="ru-RU" dirty="0" err="1">
              <a:latin typeface="Calibri"/>
              <a:cs typeface="Calibri"/>
            </a:rPr>
            <a:t>Сондай-ақ</a:t>
          </a:r>
          <a:r>
            <a:rPr lang="ru-RU" dirty="0">
              <a:latin typeface="Calibri"/>
              <a:cs typeface="Calibri"/>
            </a:rPr>
            <a:t>, </a:t>
          </a:r>
          <a:r>
            <a:rPr lang="ru-RU" dirty="0" err="1">
              <a:latin typeface="Calibri"/>
              <a:cs typeface="Calibri"/>
            </a:rPr>
            <a:t>қозғалғыштығы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дамыған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көптеген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бактериялар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үшін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жасушаның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бір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қабатты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сатысы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ерекшеленеді</a:t>
          </a:r>
          <a:r>
            <a:rPr lang="ru-RU" dirty="0">
              <a:latin typeface="Calibri"/>
              <a:cs typeface="Calibri"/>
            </a:rPr>
            <a:t>. </a:t>
          </a:r>
          <a:r>
            <a:rPr lang="ru-RU" dirty="0" err="1">
              <a:latin typeface="Calibri"/>
              <a:cs typeface="Calibri"/>
            </a:rPr>
            <a:t>Бұл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жағдайда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жасушалар</a:t>
          </a:r>
          <a:r>
            <a:rPr lang="ru-RU" dirty="0">
              <a:latin typeface="Calibri"/>
              <a:cs typeface="Calibri"/>
            </a:rPr>
            <a:t> субстрат </a:t>
          </a:r>
          <a:r>
            <a:rPr lang="ru-RU" dirty="0" err="1">
              <a:latin typeface="Calibri"/>
              <a:cs typeface="Calibri"/>
            </a:rPr>
            <a:t>бойымен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жылжи</a:t>
          </a:r>
          <a:r>
            <a:rPr lang="ru-RU" dirty="0">
              <a:latin typeface="Calibri"/>
              <a:cs typeface="Calibri"/>
            </a:rPr>
            <a:t> </a:t>
          </a:r>
          <a:r>
            <a:rPr lang="ru-RU" dirty="0" err="1">
              <a:latin typeface="Calibri"/>
              <a:cs typeface="Calibri"/>
            </a:rPr>
            <a:t>алады</a:t>
          </a:r>
          <a:r>
            <a:rPr lang="ru-RU" dirty="0">
              <a:latin typeface="Calibri"/>
              <a:cs typeface="Calibri"/>
            </a:rPr>
            <a:t>.</a:t>
          </a:r>
          <a:endParaRPr lang="en-US" dirty="0">
            <a:latin typeface="Calibri"/>
            <a:cs typeface="Calibri"/>
          </a:endParaRPr>
        </a:p>
      </dgm:t>
    </dgm:pt>
    <dgm:pt modelId="{5AF6D9B9-4CCD-4EA2-8A44-9B1B062091BC}" type="parTrans" cxnId="{27212422-C611-49F5-81EC-8630633D6E56}">
      <dgm:prSet/>
      <dgm:spPr/>
      <dgm:t>
        <a:bodyPr/>
        <a:lstStyle/>
        <a:p>
          <a:endParaRPr lang="en-US"/>
        </a:p>
      </dgm:t>
    </dgm:pt>
    <dgm:pt modelId="{99E9504F-B5FF-4E1A-B32D-2D30AC65A316}" type="sibTrans" cxnId="{27212422-C611-49F5-81EC-8630633D6E56}">
      <dgm:prSet/>
      <dgm:spPr/>
      <dgm:t>
        <a:bodyPr/>
        <a:lstStyle/>
        <a:p>
          <a:endParaRPr lang="en-US"/>
        </a:p>
      </dgm:t>
    </dgm:pt>
    <dgm:pt modelId="{9B97FA7F-8F13-4B94-9D4A-642142BA680D}" type="pres">
      <dgm:prSet presAssocID="{81457809-D79E-4F16-BE0D-3020A338B74F}" presName="Name0" presStyleCnt="0">
        <dgm:presLayoutVars>
          <dgm:dir/>
          <dgm:resizeHandles val="exact"/>
        </dgm:presLayoutVars>
      </dgm:prSet>
      <dgm:spPr/>
    </dgm:pt>
    <dgm:pt modelId="{3BC6F351-9D46-4826-B830-DB5AA106FB67}" type="pres">
      <dgm:prSet presAssocID="{AF61DDC9-4348-4E62-93DC-9F2BE0252945}" presName="node" presStyleLbl="node1" presStyleIdx="0" presStyleCnt="4">
        <dgm:presLayoutVars>
          <dgm:bulletEnabled val="1"/>
        </dgm:presLayoutVars>
      </dgm:prSet>
      <dgm:spPr/>
    </dgm:pt>
    <dgm:pt modelId="{28FCA858-54C4-4D6B-82AB-1B041C6EC2FA}" type="pres">
      <dgm:prSet presAssocID="{43B4FD79-C95C-4301-B7EB-E9633142695D}" presName="sibTrans" presStyleLbl="sibTrans2D1" presStyleIdx="0" presStyleCnt="3"/>
      <dgm:spPr/>
    </dgm:pt>
    <dgm:pt modelId="{523BEB4A-BB57-40BB-8EE6-FD79BE8F3DE2}" type="pres">
      <dgm:prSet presAssocID="{43B4FD79-C95C-4301-B7EB-E9633142695D}" presName="connectorText" presStyleLbl="sibTrans2D1" presStyleIdx="0" presStyleCnt="3"/>
      <dgm:spPr/>
    </dgm:pt>
    <dgm:pt modelId="{DB8E46C6-1AC8-40BD-8B91-FA19A5856B1A}" type="pres">
      <dgm:prSet presAssocID="{638611C3-FFF7-4F0F-A9E9-F39A00EF93D3}" presName="node" presStyleLbl="node1" presStyleIdx="1" presStyleCnt="4">
        <dgm:presLayoutVars>
          <dgm:bulletEnabled val="1"/>
        </dgm:presLayoutVars>
      </dgm:prSet>
      <dgm:spPr/>
    </dgm:pt>
    <dgm:pt modelId="{C3F291E9-97BC-43C9-A2BF-15A6301B031A}" type="pres">
      <dgm:prSet presAssocID="{9FDFA1F4-46A4-4815-892C-DEDC75F7D559}" presName="sibTrans" presStyleLbl="sibTrans2D1" presStyleIdx="1" presStyleCnt="3"/>
      <dgm:spPr/>
    </dgm:pt>
    <dgm:pt modelId="{F65A557A-BA3B-490E-B165-3BD553F027B7}" type="pres">
      <dgm:prSet presAssocID="{9FDFA1F4-46A4-4815-892C-DEDC75F7D559}" presName="connectorText" presStyleLbl="sibTrans2D1" presStyleIdx="1" presStyleCnt="3"/>
      <dgm:spPr/>
    </dgm:pt>
    <dgm:pt modelId="{9171B46B-00D7-4C11-B015-EDCEC5626659}" type="pres">
      <dgm:prSet presAssocID="{D288FB3F-73D3-4E28-9D97-00EC3A67A100}" presName="node" presStyleLbl="node1" presStyleIdx="2" presStyleCnt="4">
        <dgm:presLayoutVars>
          <dgm:bulletEnabled val="1"/>
        </dgm:presLayoutVars>
      </dgm:prSet>
      <dgm:spPr/>
    </dgm:pt>
    <dgm:pt modelId="{759577EA-8401-48CE-A6F2-3ED9299BBE12}" type="pres">
      <dgm:prSet presAssocID="{F1A98BF6-3D1B-4A31-B39C-E79D39BF13C7}" presName="sibTrans" presStyleLbl="sibTrans2D1" presStyleIdx="2" presStyleCnt="3"/>
      <dgm:spPr/>
    </dgm:pt>
    <dgm:pt modelId="{92228979-23FE-4E0D-BDCC-69BD3ECC1260}" type="pres">
      <dgm:prSet presAssocID="{F1A98BF6-3D1B-4A31-B39C-E79D39BF13C7}" presName="connectorText" presStyleLbl="sibTrans2D1" presStyleIdx="2" presStyleCnt="3"/>
      <dgm:spPr/>
    </dgm:pt>
    <dgm:pt modelId="{04408B00-EDA0-4DD4-9575-50958E580507}" type="pres">
      <dgm:prSet presAssocID="{688AAAF2-570A-4BE5-93FA-101B5E01F27F}" presName="node" presStyleLbl="node1" presStyleIdx="3" presStyleCnt="4">
        <dgm:presLayoutVars>
          <dgm:bulletEnabled val="1"/>
        </dgm:presLayoutVars>
      </dgm:prSet>
      <dgm:spPr/>
    </dgm:pt>
  </dgm:ptLst>
  <dgm:cxnLst>
    <dgm:cxn modelId="{EF2A070C-CD5F-4C9C-B2AE-E60D8C8E588A}" type="presOf" srcId="{AF61DDC9-4348-4E62-93DC-9F2BE0252945}" destId="{3BC6F351-9D46-4826-B830-DB5AA106FB67}" srcOrd="0" destOrd="0" presId="urn:microsoft.com/office/officeart/2005/8/layout/process1"/>
    <dgm:cxn modelId="{F8F4E914-C8C6-4E09-B938-E829EB054D91}" type="presOf" srcId="{F1A98BF6-3D1B-4A31-B39C-E79D39BF13C7}" destId="{759577EA-8401-48CE-A6F2-3ED9299BBE12}" srcOrd="0" destOrd="0" presId="urn:microsoft.com/office/officeart/2005/8/layout/process1"/>
    <dgm:cxn modelId="{4E34EE19-07C3-4921-93BB-313243FC266E}" srcId="{81457809-D79E-4F16-BE0D-3020A338B74F}" destId="{AF61DDC9-4348-4E62-93DC-9F2BE0252945}" srcOrd="0" destOrd="0" parTransId="{551E71A1-6372-4575-BD23-A067C04B4EDA}" sibTransId="{43B4FD79-C95C-4301-B7EB-E9633142695D}"/>
    <dgm:cxn modelId="{FCDEF71A-4EF2-46E3-8D33-E4353DC3CAEA}" type="presOf" srcId="{43B4FD79-C95C-4301-B7EB-E9633142695D}" destId="{523BEB4A-BB57-40BB-8EE6-FD79BE8F3DE2}" srcOrd="1" destOrd="0" presId="urn:microsoft.com/office/officeart/2005/8/layout/process1"/>
    <dgm:cxn modelId="{27212422-C611-49F5-81EC-8630633D6E56}" srcId="{81457809-D79E-4F16-BE0D-3020A338B74F}" destId="{688AAAF2-570A-4BE5-93FA-101B5E01F27F}" srcOrd="3" destOrd="0" parTransId="{5AF6D9B9-4CCD-4EA2-8A44-9B1B062091BC}" sibTransId="{99E9504F-B5FF-4E1A-B32D-2D30AC65A316}"/>
    <dgm:cxn modelId="{1F8F9279-1F22-4004-A66C-B064DE3E7E3A}" type="presOf" srcId="{9FDFA1F4-46A4-4815-892C-DEDC75F7D559}" destId="{F65A557A-BA3B-490E-B165-3BD553F027B7}" srcOrd="1" destOrd="0" presId="urn:microsoft.com/office/officeart/2005/8/layout/process1"/>
    <dgm:cxn modelId="{62D8EB8C-20ED-41EB-BFCF-2D407485BF6B}" srcId="{81457809-D79E-4F16-BE0D-3020A338B74F}" destId="{D288FB3F-73D3-4E28-9D97-00EC3A67A100}" srcOrd="2" destOrd="0" parTransId="{8D92F0A2-D241-4215-9A06-027C3B47B715}" sibTransId="{F1A98BF6-3D1B-4A31-B39C-E79D39BF13C7}"/>
    <dgm:cxn modelId="{E2D60395-9DE7-4E6E-A700-B59670E42668}" type="presOf" srcId="{81457809-D79E-4F16-BE0D-3020A338B74F}" destId="{9B97FA7F-8F13-4B94-9D4A-642142BA680D}" srcOrd="0" destOrd="0" presId="urn:microsoft.com/office/officeart/2005/8/layout/process1"/>
    <dgm:cxn modelId="{44EDB496-330F-41BB-B8FD-79F72EF6190E}" type="presOf" srcId="{D288FB3F-73D3-4E28-9D97-00EC3A67A100}" destId="{9171B46B-00D7-4C11-B015-EDCEC5626659}" srcOrd="0" destOrd="0" presId="urn:microsoft.com/office/officeart/2005/8/layout/process1"/>
    <dgm:cxn modelId="{ACA1F396-9E0F-4666-9111-17E4FF2E7699}" type="presOf" srcId="{F1A98BF6-3D1B-4A31-B39C-E79D39BF13C7}" destId="{92228979-23FE-4E0D-BDCC-69BD3ECC1260}" srcOrd="1" destOrd="0" presId="urn:microsoft.com/office/officeart/2005/8/layout/process1"/>
    <dgm:cxn modelId="{DE457ED9-27EE-4D2C-B97D-D93F5B0558AF}" type="presOf" srcId="{9FDFA1F4-46A4-4815-892C-DEDC75F7D559}" destId="{C3F291E9-97BC-43C9-A2BF-15A6301B031A}" srcOrd="0" destOrd="0" presId="urn:microsoft.com/office/officeart/2005/8/layout/process1"/>
    <dgm:cxn modelId="{57F9BCE9-4BD8-43B3-BDC5-3CCF35F9A758}" type="presOf" srcId="{43B4FD79-C95C-4301-B7EB-E9633142695D}" destId="{28FCA858-54C4-4D6B-82AB-1B041C6EC2FA}" srcOrd="0" destOrd="0" presId="urn:microsoft.com/office/officeart/2005/8/layout/process1"/>
    <dgm:cxn modelId="{10C967ED-6C3F-4529-945D-7964BA4F9ADF}" type="presOf" srcId="{688AAAF2-570A-4BE5-93FA-101B5E01F27F}" destId="{04408B00-EDA0-4DD4-9575-50958E580507}" srcOrd="0" destOrd="0" presId="urn:microsoft.com/office/officeart/2005/8/layout/process1"/>
    <dgm:cxn modelId="{BCD3F2F6-08C0-4AB8-9760-CA94BB690F09}" type="presOf" srcId="{638611C3-FFF7-4F0F-A9E9-F39A00EF93D3}" destId="{DB8E46C6-1AC8-40BD-8B91-FA19A5856B1A}" srcOrd="0" destOrd="0" presId="urn:microsoft.com/office/officeart/2005/8/layout/process1"/>
    <dgm:cxn modelId="{5F1215F9-9ED3-4CFC-B18C-7DAD7ED49963}" srcId="{81457809-D79E-4F16-BE0D-3020A338B74F}" destId="{638611C3-FFF7-4F0F-A9E9-F39A00EF93D3}" srcOrd="1" destOrd="0" parTransId="{E7B52933-E37A-4A5F-99DB-5594013ED581}" sibTransId="{9FDFA1F4-46A4-4815-892C-DEDC75F7D559}"/>
    <dgm:cxn modelId="{DAEC283F-3A8E-41A0-A261-3CCCA79CF629}" type="presParOf" srcId="{9B97FA7F-8F13-4B94-9D4A-642142BA680D}" destId="{3BC6F351-9D46-4826-B830-DB5AA106FB67}" srcOrd="0" destOrd="0" presId="urn:microsoft.com/office/officeart/2005/8/layout/process1"/>
    <dgm:cxn modelId="{99982096-57E9-4A20-AA49-C997979B0F44}" type="presParOf" srcId="{9B97FA7F-8F13-4B94-9D4A-642142BA680D}" destId="{28FCA858-54C4-4D6B-82AB-1B041C6EC2FA}" srcOrd="1" destOrd="0" presId="urn:microsoft.com/office/officeart/2005/8/layout/process1"/>
    <dgm:cxn modelId="{2891F0F4-53C7-4FC0-9996-2819D68B92DB}" type="presParOf" srcId="{28FCA858-54C4-4D6B-82AB-1B041C6EC2FA}" destId="{523BEB4A-BB57-40BB-8EE6-FD79BE8F3DE2}" srcOrd="0" destOrd="0" presId="urn:microsoft.com/office/officeart/2005/8/layout/process1"/>
    <dgm:cxn modelId="{43C8E314-F347-4E48-88A4-E6FB8C41AB22}" type="presParOf" srcId="{9B97FA7F-8F13-4B94-9D4A-642142BA680D}" destId="{DB8E46C6-1AC8-40BD-8B91-FA19A5856B1A}" srcOrd="2" destOrd="0" presId="urn:microsoft.com/office/officeart/2005/8/layout/process1"/>
    <dgm:cxn modelId="{416B949D-337C-45A2-A6C8-E2AB04B52C9B}" type="presParOf" srcId="{9B97FA7F-8F13-4B94-9D4A-642142BA680D}" destId="{C3F291E9-97BC-43C9-A2BF-15A6301B031A}" srcOrd="3" destOrd="0" presId="urn:microsoft.com/office/officeart/2005/8/layout/process1"/>
    <dgm:cxn modelId="{C5E5210E-A035-425E-82A6-436ED0B122D6}" type="presParOf" srcId="{C3F291E9-97BC-43C9-A2BF-15A6301B031A}" destId="{F65A557A-BA3B-490E-B165-3BD553F027B7}" srcOrd="0" destOrd="0" presId="urn:microsoft.com/office/officeart/2005/8/layout/process1"/>
    <dgm:cxn modelId="{80B792E3-30A7-4C00-9A6E-97AD934B215E}" type="presParOf" srcId="{9B97FA7F-8F13-4B94-9D4A-642142BA680D}" destId="{9171B46B-00D7-4C11-B015-EDCEC5626659}" srcOrd="4" destOrd="0" presId="urn:microsoft.com/office/officeart/2005/8/layout/process1"/>
    <dgm:cxn modelId="{5AD0E600-EFE3-4CA6-80CD-C68DABD948B3}" type="presParOf" srcId="{9B97FA7F-8F13-4B94-9D4A-642142BA680D}" destId="{759577EA-8401-48CE-A6F2-3ED9299BBE12}" srcOrd="5" destOrd="0" presId="urn:microsoft.com/office/officeart/2005/8/layout/process1"/>
    <dgm:cxn modelId="{706E588A-DD43-402A-BB95-10FAB86C4C33}" type="presParOf" srcId="{759577EA-8401-48CE-A6F2-3ED9299BBE12}" destId="{92228979-23FE-4E0D-BDCC-69BD3ECC1260}" srcOrd="0" destOrd="0" presId="urn:microsoft.com/office/officeart/2005/8/layout/process1"/>
    <dgm:cxn modelId="{9F57FC4D-2648-4C58-8DB4-D813F03AB829}" type="presParOf" srcId="{9B97FA7F-8F13-4B94-9D4A-642142BA680D}" destId="{04408B00-EDA0-4DD4-9575-50958E5805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F0AE5-5E1D-4552-A615-CE15A5041F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FDCCB4-4862-4B83-A738-8DFAB8FA9BAD}">
      <dgm:prSet/>
      <dgm:spPr/>
      <dgm:t>
        <a:bodyPr/>
        <a:lstStyle/>
        <a:p>
          <a:pPr rtl="0"/>
          <a:r>
            <a:rPr lang="ru-RU" dirty="0" err="1"/>
            <a:t>Биопленкалардың</a:t>
          </a:r>
          <a:r>
            <a:rPr lang="ru-RU" dirty="0"/>
            <a:t> </a:t>
          </a:r>
          <a:r>
            <a:rPr lang="ru-RU" dirty="0" err="1"/>
            <a:t>полисахаридті</a:t>
          </a:r>
          <a:r>
            <a:rPr lang="ru-RU" dirty="0"/>
            <a:t> </a:t>
          </a:r>
          <a:r>
            <a:rPr lang="ru-RU" dirty="0" err="1"/>
            <a:t>компоненттерін</a:t>
          </a:r>
          <a:r>
            <a:rPr lang="ru-RU" dirty="0"/>
            <a:t> </a:t>
          </a:r>
          <a:r>
            <a:rPr lang="ru-RU" dirty="0" err="1"/>
            <a:t>әдетте</a:t>
          </a:r>
          <a:r>
            <a:rPr lang="ru-RU" dirty="0"/>
            <a:t> </a:t>
          </a:r>
          <a:r>
            <a:rPr lang="ru-RU" dirty="0" err="1"/>
            <a:t>экзополисахаридтер</a:t>
          </a:r>
          <a:r>
            <a:rPr lang="ru-RU" dirty="0"/>
            <a:t> </a:t>
          </a:r>
          <a:r>
            <a:rPr lang="ru-RU" dirty="0" err="1"/>
            <a:t>деп</a:t>
          </a:r>
          <a:r>
            <a:rPr lang="ru-RU" dirty="0"/>
            <a:t> </a:t>
          </a:r>
          <a:r>
            <a:rPr lang="ru-RU" dirty="0" err="1"/>
            <a:t>атайды</a:t>
          </a:r>
          <a:r>
            <a:rPr lang="ru-RU" dirty="0"/>
            <a:t>. </a:t>
          </a:r>
          <a:r>
            <a:rPr lang="ru-RU" dirty="0" err="1"/>
            <a:t>Жетілген</a:t>
          </a:r>
          <a:r>
            <a:rPr lang="ru-RU" dirty="0"/>
            <a:t> </a:t>
          </a:r>
          <a:r>
            <a:rPr lang="ru-RU" dirty="0" err="1"/>
            <a:t>биопленканың</a:t>
          </a:r>
          <a:r>
            <a:rPr lang="ru-RU" dirty="0"/>
            <a:t> </a:t>
          </a:r>
          <a:r>
            <a:rPr lang="ru-RU" dirty="0" err="1"/>
            <a:t>пайда</a:t>
          </a:r>
          <a:r>
            <a:rPr lang="ru-RU" dirty="0"/>
            <a:t> </a:t>
          </a:r>
          <a:r>
            <a:rPr lang="ru-RU" dirty="0" err="1"/>
            <a:t>болуының</a:t>
          </a:r>
          <a:r>
            <a:rPr lang="ru-RU" dirty="0"/>
            <a:t> </a:t>
          </a:r>
          <a:r>
            <a:rPr lang="ru-RU" dirty="0" err="1"/>
            <a:t>ең</a:t>
          </a:r>
          <a:r>
            <a:rPr lang="ru-RU" dirty="0"/>
            <a:t> </a:t>
          </a:r>
          <a:r>
            <a:rPr lang="ru-RU" dirty="0" err="1"/>
            <a:t>маңызды</a:t>
          </a:r>
          <a:r>
            <a:rPr lang="ru-RU" dirty="0"/>
            <a:t> </a:t>
          </a:r>
          <a:r>
            <a:rPr lang="ru-RU" dirty="0" err="1"/>
            <a:t>шарты</a:t>
          </a:r>
          <a:r>
            <a:rPr lang="ru-RU" dirty="0"/>
            <a:t> - </a:t>
          </a:r>
          <a:r>
            <a:rPr lang="ru-RU" dirty="0" err="1"/>
            <a:t>нақты</a:t>
          </a:r>
          <a:r>
            <a:rPr lang="ru-RU" dirty="0"/>
            <a:t> </a:t>
          </a:r>
          <a:r>
            <a:rPr lang="ru-RU" dirty="0">
              <a:latin typeface="Century Gothic" panose="020B0502020202020204"/>
            </a:rPr>
            <a:t>осы </a:t>
          </a:r>
          <a:r>
            <a:rPr lang="ru-RU" dirty="0" err="1">
              <a:latin typeface="Century Gothic" panose="020B0502020202020204"/>
            </a:rPr>
            <a:t>компоненттің</a:t>
          </a:r>
          <a:r>
            <a:rPr lang="ru-RU" dirty="0">
              <a:latin typeface="Century Gothic" panose="020B0502020202020204"/>
            </a:rPr>
            <a:t> </a:t>
          </a:r>
          <a:r>
            <a:rPr lang="ru-RU" dirty="0" err="1">
              <a:latin typeface="Century Gothic" panose="020B0502020202020204"/>
            </a:rPr>
            <a:t>түзілуі</a:t>
          </a:r>
          <a:r>
            <a:rPr lang="ru-RU" dirty="0"/>
            <a:t>. </a:t>
          </a:r>
          <a:r>
            <a:rPr lang="ru-RU" dirty="0" err="1"/>
            <a:t>Кейбір</a:t>
          </a:r>
          <a:r>
            <a:rPr lang="ru-RU" dirty="0"/>
            <a:t> </a:t>
          </a:r>
          <a:r>
            <a:rPr lang="ru-RU" dirty="0" err="1"/>
            <a:t>зерттеушілер</a:t>
          </a:r>
          <a:r>
            <a:rPr lang="ru-RU" dirty="0"/>
            <a:t> полисахарид </a:t>
          </a:r>
          <a:r>
            <a:rPr lang="ru-RU" dirty="0" err="1"/>
            <a:t>компонентінің</a:t>
          </a:r>
          <a:r>
            <a:rPr lang="ru-RU" dirty="0"/>
            <a:t> </a:t>
          </a:r>
          <a:r>
            <a:rPr lang="ru-RU" dirty="0" err="1"/>
            <a:t>болуы</a:t>
          </a:r>
          <a:r>
            <a:rPr lang="ru-RU" dirty="0"/>
            <a:t> </a:t>
          </a:r>
          <a:r>
            <a:rPr lang="ru-RU" dirty="0" err="1"/>
            <a:t>барлық</a:t>
          </a:r>
          <a:r>
            <a:rPr lang="ru-RU" dirty="0"/>
            <a:t> </a:t>
          </a:r>
          <a:r>
            <a:rPr lang="ru-RU" dirty="0" err="1"/>
            <a:t>биопленкалар</a:t>
          </a:r>
          <a:r>
            <a:rPr lang="ru-RU" dirty="0">
              <a:latin typeface="Century Gothic" panose="020B0502020202020204"/>
            </a:rPr>
            <a:t> </a:t>
          </a:r>
          <a:r>
            <a:rPr lang="ru-RU" dirty="0"/>
            <a:t> </a:t>
          </a:r>
          <a:r>
            <a:rPr lang="ru-RU" dirty="0" err="1"/>
            <a:t>үшін</a:t>
          </a:r>
          <a:r>
            <a:rPr lang="ru-RU" dirty="0"/>
            <a:t> </a:t>
          </a:r>
          <a:r>
            <a:rPr lang="ru-RU" dirty="0" err="1"/>
            <a:t>міндетті</a:t>
          </a:r>
          <a:r>
            <a:rPr lang="ru-RU" dirty="0"/>
            <a:t> </a:t>
          </a:r>
          <a:r>
            <a:rPr lang="ru-RU" dirty="0" err="1"/>
            <a:t>деп</a:t>
          </a:r>
          <a:r>
            <a:rPr lang="ru-RU" dirty="0"/>
            <a:t> </a:t>
          </a:r>
          <a:r>
            <a:rPr lang="ru-RU" dirty="0" err="1"/>
            <a:t>санайды</a:t>
          </a:r>
          <a:r>
            <a:rPr lang="ru-RU" dirty="0"/>
            <a:t>. </a:t>
          </a:r>
          <a:r>
            <a:rPr lang="ru-RU" dirty="0" err="1"/>
            <a:t>Экзополисахаридтер</a:t>
          </a:r>
          <a:r>
            <a:rPr lang="ru-RU" dirty="0"/>
            <a:t> </a:t>
          </a:r>
          <a:r>
            <a:rPr lang="ru-RU" dirty="0" err="1"/>
            <a:t>жалпы</a:t>
          </a:r>
          <a:r>
            <a:rPr lang="ru-RU" dirty="0"/>
            <a:t> биопленка </a:t>
          </a:r>
          <a:r>
            <a:rPr lang="ru-RU" dirty="0" err="1"/>
            <a:t>матрицасының</a:t>
          </a:r>
          <a:r>
            <a:rPr lang="ru-RU" dirty="0"/>
            <a:t> 80% -на </a:t>
          </a:r>
          <a:r>
            <a:rPr lang="ru-RU" dirty="0" err="1"/>
            <a:t>дейін</a:t>
          </a:r>
          <a:r>
            <a:rPr lang="ru-RU" dirty="0"/>
            <a:t> </a:t>
          </a:r>
          <a:r>
            <a:rPr lang="ru-RU" dirty="0" err="1"/>
            <a:t>жетуі</a:t>
          </a:r>
          <a:r>
            <a:rPr lang="ru-RU" dirty="0"/>
            <a:t> </a:t>
          </a:r>
          <a:r>
            <a:rPr lang="ru-RU" dirty="0" err="1"/>
            <a:t>мүмкін</a:t>
          </a:r>
          <a:r>
            <a:rPr lang="ru-RU" dirty="0"/>
            <a:t>.</a:t>
          </a:r>
          <a:endParaRPr lang="en-US" dirty="0"/>
        </a:p>
      </dgm:t>
    </dgm:pt>
    <dgm:pt modelId="{5F1056F9-B07F-4E18-A677-AC0D9578E7F9}" type="parTrans" cxnId="{7F8D63AC-16B2-48A2-9947-3A52BA9B9997}">
      <dgm:prSet/>
      <dgm:spPr/>
      <dgm:t>
        <a:bodyPr/>
        <a:lstStyle/>
        <a:p>
          <a:endParaRPr lang="en-US"/>
        </a:p>
      </dgm:t>
    </dgm:pt>
    <dgm:pt modelId="{2EB3617E-D143-48DC-BF00-E065E66C2106}" type="sibTrans" cxnId="{7F8D63AC-16B2-48A2-9947-3A52BA9B9997}">
      <dgm:prSet/>
      <dgm:spPr/>
      <dgm:t>
        <a:bodyPr/>
        <a:lstStyle/>
        <a:p>
          <a:endParaRPr lang="en-US"/>
        </a:p>
      </dgm:t>
    </dgm:pt>
    <dgm:pt modelId="{84B37861-2E66-4056-8A7B-5E8F99F1400D}">
      <dgm:prSet/>
      <dgm:spPr/>
      <dgm:t>
        <a:bodyPr/>
        <a:lstStyle/>
        <a:p>
          <a:pPr rtl="0"/>
          <a:r>
            <a:rPr lang="ru-RU" dirty="0" err="1"/>
            <a:t>Белоктар</a:t>
          </a:r>
          <a:r>
            <a:rPr lang="ru-RU" dirty="0">
              <a:latin typeface="Century Gothic" panose="020B0502020202020204"/>
            </a:rPr>
            <a:t> </a:t>
          </a:r>
          <a:r>
            <a:rPr lang="ru-RU" dirty="0"/>
            <a:t> </a:t>
          </a:r>
          <a:r>
            <a:rPr lang="ru-RU" dirty="0" err="1"/>
            <a:t>жалпы</a:t>
          </a:r>
          <a:r>
            <a:rPr lang="ru-RU" dirty="0"/>
            <a:t> биопленка </a:t>
          </a:r>
          <a:r>
            <a:rPr lang="ru-RU" dirty="0" err="1"/>
            <a:t>матрицасының</a:t>
          </a:r>
          <a:r>
            <a:rPr lang="ru-RU" dirty="0"/>
            <a:t> 40% </a:t>
          </a:r>
          <a:r>
            <a:rPr lang="ru-RU" dirty="0" err="1"/>
            <a:t>құрайды</a:t>
          </a:r>
          <a:r>
            <a:rPr lang="ru-RU" dirty="0"/>
            <a:t>. </a:t>
          </a:r>
          <a:r>
            <a:rPr lang="ru-RU" dirty="0" err="1"/>
            <a:t>Көптеген</a:t>
          </a:r>
          <a:r>
            <a:rPr lang="ru-RU" dirty="0"/>
            <a:t> </a:t>
          </a:r>
          <a:r>
            <a:rPr lang="ru-RU" dirty="0" err="1"/>
            <a:t>биопленкадағы</a:t>
          </a:r>
          <a:r>
            <a:rPr lang="ru-RU" dirty="0">
              <a:latin typeface="Century Gothic" panose="020B0502020202020204"/>
            </a:rPr>
            <a:t> </a:t>
          </a:r>
          <a:r>
            <a:rPr lang="ru-RU" dirty="0"/>
            <a:t> </a:t>
          </a:r>
          <a:r>
            <a:rPr lang="ru-RU" dirty="0" err="1"/>
            <a:t>белоктардың</a:t>
          </a:r>
          <a:r>
            <a:rPr lang="ru-RU" dirty="0"/>
            <a:t> </a:t>
          </a:r>
          <a:r>
            <a:rPr lang="ru-RU" dirty="0" err="1"/>
            <a:t>негізгі</a:t>
          </a:r>
          <a:r>
            <a:rPr lang="ru-RU" dirty="0"/>
            <a:t> </a:t>
          </a:r>
          <a:r>
            <a:rPr lang="ru-RU" dirty="0" err="1"/>
            <a:t>бөлігін</a:t>
          </a:r>
          <a:r>
            <a:rPr lang="ru-RU" dirty="0"/>
            <a:t> амилоид </a:t>
          </a:r>
          <a:r>
            <a:rPr lang="ru-RU" dirty="0" err="1"/>
            <a:t>тәрізді</a:t>
          </a:r>
          <a:r>
            <a:rPr lang="ru-RU" dirty="0"/>
            <a:t> </a:t>
          </a:r>
          <a:r>
            <a:rPr lang="ru-RU" dirty="0" err="1"/>
            <a:t>ақуыздар</a:t>
          </a:r>
          <a:r>
            <a:rPr lang="ru-RU" dirty="0"/>
            <a:t> </a:t>
          </a:r>
          <a:r>
            <a:rPr lang="ru-RU" dirty="0" err="1"/>
            <a:t>грам</a:t>
          </a:r>
          <a:r>
            <a:rPr lang="ru-RU" dirty="0"/>
            <a:t> </a:t>
          </a:r>
          <a:r>
            <a:rPr lang="ru-RU" dirty="0" err="1"/>
            <a:t>теріс</a:t>
          </a:r>
          <a:r>
            <a:rPr lang="ru-RU" dirty="0"/>
            <a:t> </a:t>
          </a:r>
          <a:r>
            <a:rPr lang="ru-RU" dirty="0" err="1"/>
            <a:t>бактериялардыа</a:t>
          </a:r>
          <a:r>
            <a:rPr lang="ru-RU" dirty="0"/>
            <a:t> </a:t>
          </a:r>
          <a:r>
            <a:rPr lang="ru-RU" i="1" dirty="0" err="1"/>
            <a:t>курли</a:t>
          </a:r>
          <a:r>
            <a:rPr lang="ru-RU" dirty="0"/>
            <a:t> (</a:t>
          </a:r>
          <a:r>
            <a:rPr lang="ru-RU" i="1" dirty="0" err="1"/>
            <a:t>curli</a:t>
          </a:r>
          <a:r>
            <a:rPr lang="ru-RU" dirty="0"/>
            <a:t>) </a:t>
          </a:r>
          <a:r>
            <a:rPr lang="ru-RU" dirty="0" err="1"/>
            <a:t>талшықтары</a:t>
          </a:r>
          <a:r>
            <a:rPr lang="ru-RU" dirty="0"/>
            <a:t> </a:t>
          </a:r>
          <a:r>
            <a:rPr lang="ru-RU" dirty="0" err="1"/>
            <a:t>құрайды</a:t>
          </a:r>
          <a:r>
            <a:rPr lang="ru-RU" dirty="0"/>
            <a:t>. Ал </a:t>
          </a:r>
          <a:r>
            <a:rPr lang="ru-RU" dirty="0" err="1"/>
            <a:t>бациллаларда</a:t>
          </a:r>
          <a:r>
            <a:rPr lang="ru-RU" dirty="0"/>
            <a:t> </a:t>
          </a:r>
          <a:r>
            <a:rPr lang="ru-RU" dirty="0" err="1"/>
            <a:t>TasA</a:t>
          </a:r>
          <a:r>
            <a:rPr lang="ru-RU" dirty="0"/>
            <a:t>/</a:t>
          </a:r>
          <a:r>
            <a:rPr lang="ru-RU" dirty="0" err="1"/>
            <a:t>TapA-белоктары</a:t>
          </a:r>
          <a:r>
            <a:rPr lang="ru-RU" dirty="0"/>
            <a:t>.</a:t>
          </a:r>
          <a:r>
            <a:rPr lang="ru-RU" dirty="0">
              <a:latin typeface="Century Gothic" panose="020B0502020202020204"/>
            </a:rPr>
            <a:t> </a:t>
          </a:r>
          <a:endParaRPr lang="en-US"/>
        </a:p>
      </dgm:t>
    </dgm:pt>
    <dgm:pt modelId="{569E1E31-C522-43D4-9503-17FFFC9A98DE}" type="parTrans" cxnId="{A969DE57-1760-42B4-A697-E9506F8D7694}">
      <dgm:prSet/>
      <dgm:spPr/>
      <dgm:t>
        <a:bodyPr/>
        <a:lstStyle/>
        <a:p>
          <a:endParaRPr lang="en-US"/>
        </a:p>
      </dgm:t>
    </dgm:pt>
    <dgm:pt modelId="{055A80ED-7778-4F5B-B6AE-70D639BDDCFF}" type="sibTrans" cxnId="{A969DE57-1760-42B4-A697-E9506F8D7694}">
      <dgm:prSet/>
      <dgm:spPr/>
      <dgm:t>
        <a:bodyPr/>
        <a:lstStyle/>
        <a:p>
          <a:endParaRPr lang="en-US"/>
        </a:p>
      </dgm:t>
    </dgm:pt>
    <dgm:pt modelId="{798F451E-D6CF-4D58-BD1F-0DC3AB67C995}">
      <dgm:prSet/>
      <dgm:spPr/>
      <dgm:t>
        <a:bodyPr/>
        <a:lstStyle/>
        <a:p>
          <a:r>
            <a:rPr lang="ru-RU" dirty="0" err="1"/>
            <a:t>Жасушадан</a:t>
          </a:r>
          <a:r>
            <a:rPr lang="ru-RU" dirty="0"/>
            <a:t> </a:t>
          </a:r>
          <a:r>
            <a:rPr lang="ru-RU" dirty="0" err="1"/>
            <a:t>тыс</a:t>
          </a:r>
          <a:r>
            <a:rPr lang="ru-RU" dirty="0"/>
            <a:t> ДНҚ-ы (</a:t>
          </a:r>
          <a:r>
            <a:rPr lang="ru-RU" dirty="0" err="1"/>
            <a:t>еДНҚ</a:t>
          </a:r>
          <a:r>
            <a:rPr lang="ru-RU" dirty="0"/>
            <a:t>) </a:t>
          </a:r>
          <a:r>
            <a:rPr lang="ru-RU" dirty="0" err="1"/>
            <a:t>везикулярлы</a:t>
          </a:r>
          <a:r>
            <a:rPr lang="ru-RU" dirty="0"/>
            <a:t> </a:t>
          </a:r>
          <a:r>
            <a:rPr lang="ru-RU" dirty="0" err="1"/>
            <a:t>тасымалдау</a:t>
          </a:r>
          <a:r>
            <a:rPr lang="ru-RU" dirty="0"/>
            <a:t> </a:t>
          </a:r>
          <a:r>
            <a:rPr lang="ru-RU" dirty="0" err="1"/>
            <a:t>арқылы</a:t>
          </a:r>
          <a:r>
            <a:rPr lang="ru-RU" dirty="0"/>
            <a:t> </a:t>
          </a:r>
          <a:r>
            <a:rPr lang="ru-RU" dirty="0" err="1"/>
            <a:t>шығаруға</a:t>
          </a:r>
          <a:r>
            <a:rPr lang="ru-RU" dirty="0"/>
            <a:t> </a:t>
          </a:r>
          <a:r>
            <a:rPr lang="ru-RU" dirty="0" err="1"/>
            <a:t>болады</a:t>
          </a:r>
          <a:r>
            <a:rPr lang="ru-RU" dirty="0"/>
            <a:t>, </a:t>
          </a:r>
          <a:r>
            <a:rPr lang="ru-RU" dirty="0" err="1"/>
            <a:t>бірақ</a:t>
          </a:r>
          <a:r>
            <a:rPr lang="ru-RU" dirty="0"/>
            <a:t> оны </a:t>
          </a:r>
          <a:r>
            <a:rPr lang="ru-RU" dirty="0" err="1"/>
            <a:t>матрицаға</a:t>
          </a:r>
          <a:r>
            <a:rPr lang="ru-RU" dirty="0"/>
            <a:t> </a:t>
          </a:r>
          <a:r>
            <a:rPr lang="ru-RU" dirty="0" err="1"/>
            <a:t>шығарудың</a:t>
          </a:r>
          <a:r>
            <a:rPr lang="ru-RU" dirty="0"/>
            <a:t> </a:t>
          </a:r>
          <a:r>
            <a:rPr lang="ru-RU" dirty="0" err="1"/>
            <a:t>негізгі</a:t>
          </a:r>
          <a:r>
            <a:rPr lang="ru-RU" dirty="0"/>
            <a:t> </a:t>
          </a:r>
          <a:r>
            <a:rPr lang="ru-RU" dirty="0" err="1"/>
            <a:t>жолы</a:t>
          </a:r>
          <a:r>
            <a:rPr lang="ru-RU" dirty="0"/>
            <a:t> - </a:t>
          </a:r>
          <a:r>
            <a:rPr lang="ru-RU" dirty="0" err="1"/>
            <a:t>жасуша</a:t>
          </a:r>
          <a:r>
            <a:rPr lang="ru-RU" dirty="0"/>
            <a:t> </a:t>
          </a:r>
          <a:r>
            <a:rPr lang="ru-RU" dirty="0" err="1"/>
            <a:t>лизисі</a:t>
          </a:r>
          <a:r>
            <a:rPr lang="ru-RU" dirty="0"/>
            <a:t>. </a:t>
          </a:r>
          <a:r>
            <a:rPr lang="ru-RU" dirty="0" err="1"/>
            <a:t>Бұл</a:t>
          </a:r>
          <a:r>
            <a:rPr lang="ru-RU" dirty="0"/>
            <a:t> ДНҚ </a:t>
          </a:r>
          <a:r>
            <a:rPr lang="ru-RU" dirty="0" err="1"/>
            <a:t>пленкалардағы</a:t>
          </a:r>
          <a:r>
            <a:rPr lang="ru-RU" dirty="0"/>
            <a:t> </a:t>
          </a:r>
          <a:r>
            <a:rPr lang="ru-RU" dirty="0" err="1"/>
            <a:t>гендердің</a:t>
          </a:r>
          <a:r>
            <a:rPr lang="ru-RU" dirty="0"/>
            <a:t> </a:t>
          </a:r>
          <a:r>
            <a:rPr lang="ru-RU" dirty="0" err="1"/>
            <a:t>көлденең</a:t>
          </a:r>
          <a:r>
            <a:rPr lang="ru-RU" dirty="0"/>
            <a:t> </a:t>
          </a:r>
          <a:r>
            <a:rPr lang="ru-RU" dirty="0" err="1"/>
            <a:t>берілуіне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жасушалар</a:t>
          </a:r>
          <a:r>
            <a:rPr lang="ru-RU" dirty="0"/>
            <a:t> </a:t>
          </a:r>
          <a:r>
            <a:rPr lang="ru-RU" dirty="0" err="1"/>
            <a:t>арасында</a:t>
          </a:r>
          <a:r>
            <a:rPr lang="ru-RU" dirty="0"/>
            <a:t> сигнал </a:t>
          </a:r>
          <a:r>
            <a:rPr lang="ru-RU" dirty="0" err="1"/>
            <a:t>беруге</a:t>
          </a:r>
          <a:r>
            <a:rPr lang="ru-RU" dirty="0"/>
            <a:t> </a:t>
          </a:r>
          <a:r>
            <a:rPr lang="ru-RU" dirty="0" err="1"/>
            <a:t>қатысады</a:t>
          </a:r>
          <a:r>
            <a:rPr lang="ru-RU" dirty="0"/>
            <a:t>. </a:t>
          </a:r>
          <a:r>
            <a:rPr lang="ru-RU" dirty="0" err="1"/>
            <a:t>Сонымен</a:t>
          </a:r>
          <a:r>
            <a:rPr lang="ru-RU" dirty="0"/>
            <a:t> </a:t>
          </a:r>
          <a:r>
            <a:rPr lang="ru-RU" dirty="0" err="1"/>
            <a:t>қатар</a:t>
          </a:r>
          <a:r>
            <a:rPr lang="ru-RU" dirty="0"/>
            <a:t>, </a:t>
          </a:r>
          <a:r>
            <a:rPr lang="ru-RU" dirty="0" err="1"/>
            <a:t>жасушадан</a:t>
          </a:r>
          <a:r>
            <a:rPr lang="ru-RU" dirty="0"/>
            <a:t> </a:t>
          </a:r>
          <a:r>
            <a:rPr lang="ru-RU" dirty="0" err="1"/>
            <a:t>тыс</a:t>
          </a:r>
          <a:r>
            <a:rPr lang="ru-RU" dirty="0"/>
            <a:t> ДНҚ </a:t>
          </a:r>
          <a:r>
            <a:rPr lang="ru-RU" dirty="0" err="1"/>
            <a:t>құрылымдық</a:t>
          </a:r>
          <a:r>
            <a:rPr lang="ru-RU" dirty="0"/>
            <a:t> </a:t>
          </a:r>
          <a:r>
            <a:rPr lang="ru-RU" dirty="0" err="1"/>
            <a:t>рөл</a:t>
          </a:r>
          <a:r>
            <a:rPr lang="ru-RU" dirty="0"/>
            <a:t> </a:t>
          </a:r>
          <a:r>
            <a:rPr lang="ru-RU" dirty="0" err="1"/>
            <a:t>атқара</a:t>
          </a:r>
          <a:r>
            <a:rPr lang="ru-RU" dirty="0"/>
            <a:t> </a:t>
          </a:r>
          <a:r>
            <a:rPr lang="ru-RU" dirty="0" err="1"/>
            <a:t>алады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экзонуклеаздар</a:t>
          </a:r>
          <a:r>
            <a:rPr lang="ru-RU" dirty="0"/>
            <a:t> </a:t>
          </a:r>
          <a:r>
            <a:rPr lang="ru-RU" dirty="0" err="1"/>
            <a:t>үшін</a:t>
          </a:r>
          <a:r>
            <a:rPr lang="ru-RU" dirty="0"/>
            <a:t> </a:t>
          </a:r>
          <a:r>
            <a:rPr lang="ru-RU" dirty="0" err="1"/>
            <a:t>нысан</a:t>
          </a:r>
          <a:r>
            <a:rPr lang="ru-RU" dirty="0"/>
            <a:t> бола </a:t>
          </a:r>
          <a:r>
            <a:rPr lang="ru-RU" dirty="0" err="1"/>
            <a:t>алады</a:t>
          </a:r>
          <a:r>
            <a:rPr lang="ru-RU" dirty="0"/>
            <a:t>. </a:t>
          </a:r>
          <a:r>
            <a:rPr lang="ru-RU" dirty="0" err="1"/>
            <a:t>Матрицадағы</a:t>
          </a:r>
          <a:r>
            <a:rPr lang="ru-RU" dirty="0"/>
            <a:t> </a:t>
          </a:r>
          <a:r>
            <a:rPr lang="ru-RU" dirty="0" err="1"/>
            <a:t>жалпы</a:t>
          </a:r>
          <a:r>
            <a:rPr lang="ru-RU" dirty="0"/>
            <a:t> ДНҚ </a:t>
          </a:r>
          <a:r>
            <a:rPr lang="ru-RU" dirty="0" err="1"/>
            <a:t>мөлшері</a:t>
          </a:r>
          <a:r>
            <a:rPr lang="ru-RU" dirty="0"/>
            <a:t> </a:t>
          </a:r>
          <a:r>
            <a:rPr lang="ru-RU" dirty="0" err="1"/>
            <a:t>төмен</a:t>
          </a:r>
          <a:r>
            <a:rPr lang="ru-RU" dirty="0"/>
            <a:t>.</a:t>
          </a:r>
          <a:endParaRPr lang="en-US" dirty="0"/>
        </a:p>
      </dgm:t>
    </dgm:pt>
    <dgm:pt modelId="{7636D013-EDC1-4FE5-95D5-7FEA5660E629}" type="parTrans" cxnId="{388C94C5-8D04-4855-BFDB-B32DF715C231}">
      <dgm:prSet/>
      <dgm:spPr/>
      <dgm:t>
        <a:bodyPr/>
        <a:lstStyle/>
        <a:p>
          <a:endParaRPr lang="en-US"/>
        </a:p>
      </dgm:t>
    </dgm:pt>
    <dgm:pt modelId="{FB519344-9D9E-4FB1-878E-D63008B1E213}" type="sibTrans" cxnId="{388C94C5-8D04-4855-BFDB-B32DF715C231}">
      <dgm:prSet/>
      <dgm:spPr/>
      <dgm:t>
        <a:bodyPr/>
        <a:lstStyle/>
        <a:p>
          <a:endParaRPr lang="en-US"/>
        </a:p>
      </dgm:t>
    </dgm:pt>
    <dgm:pt modelId="{4E43FEC3-AC89-49A2-A0B9-719F356006CC}" type="pres">
      <dgm:prSet presAssocID="{296F0AE5-5E1D-4552-A615-CE15A5041F52}" presName="linear" presStyleCnt="0">
        <dgm:presLayoutVars>
          <dgm:animLvl val="lvl"/>
          <dgm:resizeHandles val="exact"/>
        </dgm:presLayoutVars>
      </dgm:prSet>
      <dgm:spPr/>
    </dgm:pt>
    <dgm:pt modelId="{4E5456B1-E486-4618-8142-6E8F9BB5577D}" type="pres">
      <dgm:prSet presAssocID="{35FDCCB4-4862-4B83-A738-8DFAB8FA9B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38C1F6-942F-44CF-99B5-C84B30D2FF55}" type="pres">
      <dgm:prSet presAssocID="{2EB3617E-D143-48DC-BF00-E065E66C2106}" presName="spacer" presStyleCnt="0"/>
      <dgm:spPr/>
    </dgm:pt>
    <dgm:pt modelId="{BD35C679-DDB0-4BF8-AF56-05C3AA7E1730}" type="pres">
      <dgm:prSet presAssocID="{84B37861-2E66-4056-8A7B-5E8F99F140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B007F3-342E-495A-82F4-3B682CFD9076}" type="pres">
      <dgm:prSet presAssocID="{055A80ED-7778-4F5B-B6AE-70D639BDDCFF}" presName="spacer" presStyleCnt="0"/>
      <dgm:spPr/>
    </dgm:pt>
    <dgm:pt modelId="{1D5C9FD7-C17B-43DA-9E65-2C172D4DE558}" type="pres">
      <dgm:prSet presAssocID="{798F451E-D6CF-4D58-BD1F-0DC3AB67C9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241771-5D00-4193-BFED-6C34D2802D92}" type="presOf" srcId="{35FDCCB4-4862-4B83-A738-8DFAB8FA9BAD}" destId="{4E5456B1-E486-4618-8142-6E8F9BB5577D}" srcOrd="0" destOrd="0" presId="urn:microsoft.com/office/officeart/2005/8/layout/vList2"/>
    <dgm:cxn modelId="{A969DE57-1760-42B4-A697-E9506F8D7694}" srcId="{296F0AE5-5E1D-4552-A615-CE15A5041F52}" destId="{84B37861-2E66-4056-8A7B-5E8F99F1400D}" srcOrd="1" destOrd="0" parTransId="{569E1E31-C522-43D4-9503-17FFFC9A98DE}" sibTransId="{055A80ED-7778-4F5B-B6AE-70D639BDDCFF}"/>
    <dgm:cxn modelId="{188A605A-2115-4BDC-AE88-F543C778D194}" type="presOf" srcId="{84B37861-2E66-4056-8A7B-5E8F99F1400D}" destId="{BD35C679-DDB0-4BF8-AF56-05C3AA7E1730}" srcOrd="0" destOrd="0" presId="urn:microsoft.com/office/officeart/2005/8/layout/vList2"/>
    <dgm:cxn modelId="{7F8D63AC-16B2-48A2-9947-3A52BA9B9997}" srcId="{296F0AE5-5E1D-4552-A615-CE15A5041F52}" destId="{35FDCCB4-4862-4B83-A738-8DFAB8FA9BAD}" srcOrd="0" destOrd="0" parTransId="{5F1056F9-B07F-4E18-A677-AC0D9578E7F9}" sibTransId="{2EB3617E-D143-48DC-BF00-E065E66C2106}"/>
    <dgm:cxn modelId="{010A62B6-BD91-4227-B194-EA37A185C66D}" type="presOf" srcId="{798F451E-D6CF-4D58-BD1F-0DC3AB67C995}" destId="{1D5C9FD7-C17B-43DA-9E65-2C172D4DE558}" srcOrd="0" destOrd="0" presId="urn:microsoft.com/office/officeart/2005/8/layout/vList2"/>
    <dgm:cxn modelId="{397346BB-747A-45E8-BBE1-2B4F48FCDD01}" type="presOf" srcId="{296F0AE5-5E1D-4552-A615-CE15A5041F52}" destId="{4E43FEC3-AC89-49A2-A0B9-719F356006CC}" srcOrd="0" destOrd="0" presId="urn:microsoft.com/office/officeart/2005/8/layout/vList2"/>
    <dgm:cxn modelId="{388C94C5-8D04-4855-BFDB-B32DF715C231}" srcId="{296F0AE5-5E1D-4552-A615-CE15A5041F52}" destId="{798F451E-D6CF-4D58-BD1F-0DC3AB67C995}" srcOrd="2" destOrd="0" parTransId="{7636D013-EDC1-4FE5-95D5-7FEA5660E629}" sibTransId="{FB519344-9D9E-4FB1-878E-D63008B1E213}"/>
    <dgm:cxn modelId="{21C8C478-0E79-4BDA-B060-689238BF1E5C}" type="presParOf" srcId="{4E43FEC3-AC89-49A2-A0B9-719F356006CC}" destId="{4E5456B1-E486-4618-8142-6E8F9BB5577D}" srcOrd="0" destOrd="0" presId="urn:microsoft.com/office/officeart/2005/8/layout/vList2"/>
    <dgm:cxn modelId="{E730C8CA-A8B8-461B-9E46-76F44CE42A5E}" type="presParOf" srcId="{4E43FEC3-AC89-49A2-A0B9-719F356006CC}" destId="{2238C1F6-942F-44CF-99B5-C84B30D2FF55}" srcOrd="1" destOrd="0" presId="urn:microsoft.com/office/officeart/2005/8/layout/vList2"/>
    <dgm:cxn modelId="{806E017F-8FF1-4BF5-8C95-0E37B0F6BE43}" type="presParOf" srcId="{4E43FEC3-AC89-49A2-A0B9-719F356006CC}" destId="{BD35C679-DDB0-4BF8-AF56-05C3AA7E1730}" srcOrd="2" destOrd="0" presId="urn:microsoft.com/office/officeart/2005/8/layout/vList2"/>
    <dgm:cxn modelId="{92E8B878-C5DB-4F41-85FB-D95817CFD363}" type="presParOf" srcId="{4E43FEC3-AC89-49A2-A0B9-719F356006CC}" destId="{9BB007F3-342E-495A-82F4-3B682CFD9076}" srcOrd="3" destOrd="0" presId="urn:microsoft.com/office/officeart/2005/8/layout/vList2"/>
    <dgm:cxn modelId="{D4BCD87E-3155-4891-8357-79E62BC6277E}" type="presParOf" srcId="{4E43FEC3-AC89-49A2-A0B9-719F356006CC}" destId="{1D5C9FD7-C17B-43DA-9E65-2C172D4DE5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6F351-9D46-4826-B830-DB5AA106FB67}">
      <dsp:nvSpPr>
        <dsp:cNvPr id="0" name=""/>
        <dsp:cNvSpPr/>
      </dsp:nvSpPr>
      <dsp:spPr>
        <a:xfrm>
          <a:off x="4328" y="707093"/>
          <a:ext cx="1892552" cy="26941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Calibri"/>
              <a:cs typeface="Calibri"/>
            </a:rPr>
            <a:t>Биопленка </a:t>
          </a:r>
          <a:r>
            <a:rPr lang="ru-RU" sz="900" kern="1200" dirty="0" err="1">
              <a:latin typeface="Calibri"/>
              <a:cs typeface="Calibri"/>
            </a:rPr>
            <a:t>өзінің</a:t>
          </a:r>
          <a:r>
            <a:rPr lang="ru-RU" sz="900" kern="1200" dirty="0">
              <a:latin typeface="Calibri"/>
              <a:cs typeface="Calibri"/>
            </a:rPr>
            <a:t> даму </a:t>
          </a:r>
          <a:r>
            <a:rPr lang="ru-RU" sz="900" kern="1200" dirty="0" err="1">
              <a:latin typeface="Calibri"/>
              <a:cs typeface="Calibri"/>
            </a:rPr>
            <a:t>барысында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бірнеше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кезеңдерден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өтеді</a:t>
          </a:r>
          <a:r>
            <a:rPr lang="ru-RU" sz="900" kern="1200" dirty="0">
              <a:latin typeface="Calibri"/>
              <a:cs typeface="Calibri"/>
            </a:rPr>
            <a:t>.</a:t>
          </a:r>
          <a:endParaRPr lang="en-US" sz="900" kern="1200" dirty="0">
            <a:latin typeface="Calibri"/>
            <a:cs typeface="Calibri"/>
          </a:endParaRPr>
        </a:p>
      </dsp:txBody>
      <dsp:txXfrm>
        <a:off x="59759" y="762524"/>
        <a:ext cx="1781690" cy="2583252"/>
      </dsp:txXfrm>
    </dsp:sp>
    <dsp:sp modelId="{28FCA858-54C4-4D6B-82AB-1B041C6EC2FA}">
      <dsp:nvSpPr>
        <dsp:cNvPr id="0" name=""/>
        <dsp:cNvSpPr/>
      </dsp:nvSpPr>
      <dsp:spPr>
        <a:xfrm>
          <a:off x="2086135" y="1819474"/>
          <a:ext cx="401221" cy="469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86135" y="1913344"/>
        <a:ext cx="280855" cy="281612"/>
      </dsp:txXfrm>
    </dsp:sp>
    <dsp:sp modelId="{DB8E46C6-1AC8-40BD-8B91-FA19A5856B1A}">
      <dsp:nvSpPr>
        <dsp:cNvPr id="0" name=""/>
        <dsp:cNvSpPr/>
      </dsp:nvSpPr>
      <dsp:spPr>
        <a:xfrm>
          <a:off x="2653901" y="707093"/>
          <a:ext cx="1892552" cy="26941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/>
              <a:cs typeface="Calibri"/>
            </a:rPr>
            <a:t>1) </a:t>
          </a:r>
          <a:r>
            <a:rPr lang="ru-RU" sz="900" kern="1200" dirty="0" err="1">
              <a:latin typeface="Calibri"/>
              <a:cs typeface="Calibri"/>
            </a:rPr>
            <a:t>Бірінші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кезеңде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қоршаған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ортадан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субстраттың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бетіне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микроорганизмдердің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адгезиясы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немесе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сорбциясы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пайда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болады</a:t>
          </a:r>
          <a:r>
            <a:rPr lang="ru-RU" sz="900" kern="1200" dirty="0">
              <a:latin typeface="Calibri"/>
              <a:cs typeface="Calibri"/>
            </a:rPr>
            <a:t> (</a:t>
          </a:r>
          <a:r>
            <a:rPr lang="ru-RU" sz="900" kern="1200" dirty="0" err="1">
              <a:latin typeface="Calibri"/>
              <a:cs typeface="Calibri"/>
            </a:rPr>
            <a:t>көбінесе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сұйық</a:t>
          </a:r>
          <a:r>
            <a:rPr lang="ru-RU" sz="900" kern="1200" dirty="0">
              <a:latin typeface="Calibri"/>
              <a:cs typeface="Calibri"/>
            </a:rPr>
            <a:t> орта). </a:t>
          </a:r>
          <a:r>
            <a:rPr lang="ru-RU" sz="900" kern="1200" dirty="0" err="1">
              <a:latin typeface="Calibri"/>
              <a:cs typeface="Calibri"/>
            </a:rPr>
            <a:t>Бұл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кезең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қайтымды</a:t>
          </a:r>
          <a:r>
            <a:rPr lang="ru-RU" sz="900" kern="1200" dirty="0">
              <a:latin typeface="Calibri"/>
              <a:cs typeface="Calibri"/>
            </a:rPr>
            <a:t>, </a:t>
          </a:r>
          <a:r>
            <a:rPr lang="ru-RU" sz="900" kern="1200" dirty="0" err="1">
              <a:latin typeface="Calibri"/>
              <a:cs typeface="Calibri"/>
            </a:rPr>
            <a:t>өйткені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жабысқан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жасушалар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тіршіліктің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планктондық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формасына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қайта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оралуы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мүмкін</a:t>
          </a:r>
          <a:r>
            <a:rPr lang="ru-RU" sz="900" kern="1200" dirty="0">
              <a:latin typeface="Calibri"/>
              <a:cs typeface="Calibri"/>
            </a:rPr>
            <a:t>. </a:t>
          </a:r>
          <a:endParaRPr lang="en-US" sz="900" kern="1200" dirty="0">
            <a:latin typeface="Calibri"/>
            <a:cs typeface="Calibri"/>
          </a:endParaRPr>
        </a:p>
      </dsp:txBody>
      <dsp:txXfrm>
        <a:off x="2709332" y="762524"/>
        <a:ext cx="1781690" cy="2583252"/>
      </dsp:txXfrm>
    </dsp:sp>
    <dsp:sp modelId="{C3F291E9-97BC-43C9-A2BF-15A6301B031A}">
      <dsp:nvSpPr>
        <dsp:cNvPr id="0" name=""/>
        <dsp:cNvSpPr/>
      </dsp:nvSpPr>
      <dsp:spPr>
        <a:xfrm>
          <a:off x="4735708" y="1819474"/>
          <a:ext cx="401221" cy="469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735708" y="1913344"/>
        <a:ext cx="280855" cy="281612"/>
      </dsp:txXfrm>
    </dsp:sp>
    <dsp:sp modelId="{9171B46B-00D7-4C11-B015-EDCEC5626659}">
      <dsp:nvSpPr>
        <dsp:cNvPr id="0" name=""/>
        <dsp:cNvSpPr/>
      </dsp:nvSpPr>
      <dsp:spPr>
        <a:xfrm>
          <a:off x="5303474" y="707093"/>
          <a:ext cx="1892552" cy="26941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/>
              <a:cs typeface="Calibri"/>
            </a:rPr>
            <a:t>2) </a:t>
          </a:r>
          <a:r>
            <a:rPr lang="ru-RU" sz="900" kern="1200" dirty="0" err="1">
              <a:latin typeface="Calibri"/>
              <a:cs typeface="Calibri"/>
            </a:rPr>
            <a:t>Екінші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кезең</a:t>
          </a:r>
          <a:r>
            <a:rPr lang="ru-RU" sz="900" kern="1200" dirty="0">
              <a:latin typeface="Calibri"/>
              <a:cs typeface="Calibri"/>
            </a:rPr>
            <a:t> - </a:t>
          </a:r>
          <a:r>
            <a:rPr lang="ru-RU" sz="900" kern="1200" dirty="0" err="1">
              <a:latin typeface="Calibri"/>
              <a:cs typeface="Calibri"/>
            </a:rPr>
            <a:t>бұл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жасушалардың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беткі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қабатқа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соңғы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бекітілуі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және</a:t>
          </a:r>
          <a:r>
            <a:rPr lang="ru-RU" sz="900" kern="1200" dirty="0">
              <a:latin typeface="Calibri"/>
              <a:cs typeface="Calibri"/>
            </a:rPr>
            <a:t> оны фиксация  </a:t>
          </a:r>
          <a:r>
            <a:rPr lang="ru-RU" sz="900" kern="1200" dirty="0" err="1">
              <a:latin typeface="Calibri"/>
              <a:cs typeface="Calibri"/>
            </a:rPr>
            <a:t>деп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атайды</a:t>
          </a:r>
          <a:r>
            <a:rPr lang="ru-RU" sz="900" kern="1200" dirty="0">
              <a:latin typeface="Calibri"/>
              <a:cs typeface="Calibri"/>
            </a:rPr>
            <a:t>.</a:t>
          </a:r>
          <a:r>
            <a:rPr lang="en-GB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Бұл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кезеңде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микробтар</a:t>
          </a:r>
          <a:r>
            <a:rPr lang="ru-RU" sz="900" kern="1200" dirty="0">
              <a:latin typeface="Calibri"/>
              <a:cs typeface="Calibri"/>
            </a:rPr>
            <a:t>  мы</a:t>
          </a:r>
          <a:r>
            <a:rPr lang="kk-KZ" sz="900" kern="1200" dirty="0" err="1">
              <a:latin typeface="Calibri"/>
              <a:cs typeface="Calibri"/>
            </a:rPr>
            <a:t>қты</a:t>
          </a:r>
          <a:r>
            <a:rPr lang="kk-KZ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адгезияны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қамтамасыз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ететін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жасушадан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тыс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полимерлер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шығарады</a:t>
          </a:r>
          <a:endParaRPr lang="en-US" sz="900" kern="1200" dirty="0" err="1">
            <a:latin typeface="Calibri"/>
            <a:cs typeface="Calibri"/>
          </a:endParaRPr>
        </a:p>
      </dsp:txBody>
      <dsp:txXfrm>
        <a:off x="5358905" y="762524"/>
        <a:ext cx="1781690" cy="2583252"/>
      </dsp:txXfrm>
    </dsp:sp>
    <dsp:sp modelId="{759577EA-8401-48CE-A6F2-3ED9299BBE12}">
      <dsp:nvSpPr>
        <dsp:cNvPr id="0" name=""/>
        <dsp:cNvSpPr/>
      </dsp:nvSpPr>
      <dsp:spPr>
        <a:xfrm>
          <a:off x="7385281" y="1819474"/>
          <a:ext cx="401221" cy="469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385281" y="1913344"/>
        <a:ext cx="280855" cy="281612"/>
      </dsp:txXfrm>
    </dsp:sp>
    <dsp:sp modelId="{04408B00-EDA0-4DD4-9575-50958E580507}">
      <dsp:nvSpPr>
        <dsp:cNvPr id="0" name=""/>
        <dsp:cNvSpPr/>
      </dsp:nvSpPr>
      <dsp:spPr>
        <a:xfrm>
          <a:off x="7953047" y="707093"/>
          <a:ext cx="1892552" cy="26941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Calibri"/>
              <a:cs typeface="Calibri"/>
            </a:rPr>
            <a:t>3) </a:t>
          </a:r>
          <a:r>
            <a:rPr lang="ru-RU" sz="900" kern="1200" dirty="0" err="1">
              <a:latin typeface="Calibri"/>
              <a:cs typeface="Calibri"/>
            </a:rPr>
            <a:t>Үшінші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кезеңде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адгезиялық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жасушалардың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бөлек</a:t>
          </a:r>
          <a:r>
            <a:rPr lang="ru-RU" sz="900" kern="1200" dirty="0">
              <a:latin typeface="Calibri"/>
              <a:cs typeface="Calibri"/>
            </a:rPr>
            <a:t>  </a:t>
          </a:r>
          <a:r>
            <a:rPr lang="ru-RU" sz="900" kern="1200" dirty="0" err="1">
              <a:latin typeface="Calibri"/>
              <a:cs typeface="Calibri"/>
            </a:rPr>
            <a:t>шоғыры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микроколониялар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түзіледі</a:t>
          </a:r>
          <a:r>
            <a:rPr lang="ru-RU" sz="900" kern="1200" dirty="0">
              <a:latin typeface="Calibri"/>
              <a:cs typeface="Calibri"/>
            </a:rPr>
            <a:t> . </a:t>
          </a:r>
          <a:r>
            <a:rPr lang="ru-RU" sz="900" kern="1200" dirty="0" err="1">
              <a:latin typeface="Calibri"/>
              <a:cs typeface="Calibri"/>
            </a:rPr>
            <a:t>Бұл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кезеңде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жасушалар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белсенді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түрде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бөлінеді</a:t>
          </a:r>
          <a:r>
            <a:rPr lang="ru-RU" sz="900" kern="1200" dirty="0">
              <a:latin typeface="Calibri"/>
              <a:cs typeface="Calibri"/>
            </a:rPr>
            <a:t>, ал </a:t>
          </a:r>
          <a:r>
            <a:rPr lang="ru-RU" sz="900" kern="1200" dirty="0" err="1">
              <a:latin typeface="Calibri"/>
              <a:cs typeface="Calibri"/>
            </a:rPr>
            <a:t>бөлінген</a:t>
          </a:r>
          <a:r>
            <a:rPr lang="ru-RU" sz="900" kern="1200" dirty="0">
              <a:latin typeface="Calibri"/>
              <a:cs typeface="Calibri"/>
            </a:rPr>
            <a:t> матрица </a:t>
          </a:r>
          <a:r>
            <a:rPr lang="ru-RU" sz="900" kern="1200" dirty="0" err="1">
              <a:latin typeface="Calibri"/>
              <a:cs typeface="Calibri"/>
            </a:rPr>
            <a:t>бүкіл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колонияны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біріктіреді</a:t>
          </a:r>
          <a:r>
            <a:rPr lang="ru-RU" sz="900" kern="1200" dirty="0">
              <a:latin typeface="Calibri"/>
              <a:cs typeface="Calibri"/>
            </a:rPr>
            <a:t>. </a:t>
          </a:r>
          <a:r>
            <a:rPr lang="ru-RU" sz="900" kern="1200" dirty="0" err="1">
              <a:latin typeface="Calibri"/>
              <a:cs typeface="Calibri"/>
            </a:rPr>
            <a:t>Соңында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микроколониялар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біріктіріліп</a:t>
          </a:r>
          <a:r>
            <a:rPr lang="ru-RU" sz="900" kern="1200" dirty="0">
              <a:latin typeface="Calibri"/>
              <a:cs typeface="Calibri"/>
            </a:rPr>
            <a:t>, </a:t>
          </a:r>
          <a:r>
            <a:rPr lang="ru-RU" sz="900" kern="1200" dirty="0" err="1">
              <a:latin typeface="Calibri"/>
              <a:cs typeface="Calibri"/>
            </a:rPr>
            <a:t>күрделі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үш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өлшемді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құрылымы</a:t>
          </a:r>
          <a:r>
            <a:rPr lang="ru-RU" sz="900" kern="1200" dirty="0">
              <a:latin typeface="Calibri"/>
              <a:cs typeface="Calibri"/>
            </a:rPr>
            <a:t> бар </a:t>
          </a:r>
          <a:r>
            <a:rPr lang="ru-RU" sz="900" kern="1200" dirty="0" err="1">
              <a:latin typeface="Calibri"/>
              <a:cs typeface="Calibri"/>
            </a:rPr>
            <a:t>жетілген</a:t>
          </a:r>
          <a:r>
            <a:rPr lang="ru-RU" sz="900" kern="1200" dirty="0">
              <a:latin typeface="Calibri"/>
              <a:cs typeface="Calibri"/>
            </a:rPr>
            <a:t> биопленка </a:t>
          </a:r>
          <a:r>
            <a:rPr lang="ru-RU" sz="900" kern="1200" dirty="0" err="1">
              <a:latin typeface="Calibri"/>
              <a:cs typeface="Calibri"/>
            </a:rPr>
            <a:t>пайда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болады</a:t>
          </a:r>
          <a:r>
            <a:rPr lang="ru-RU" sz="900" kern="1200" dirty="0">
              <a:latin typeface="Calibri"/>
              <a:cs typeface="Calibri"/>
            </a:rPr>
            <a:t>. </a:t>
          </a:r>
          <a:r>
            <a:rPr lang="ru-RU" sz="900" kern="1200" dirty="0" err="1">
              <a:latin typeface="Calibri"/>
              <a:cs typeface="Calibri"/>
            </a:rPr>
            <a:t>Ол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өзінің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мөлшері</a:t>
          </a:r>
          <a:r>
            <a:rPr lang="ru-RU" sz="900" kern="1200" dirty="0">
              <a:latin typeface="Calibri"/>
              <a:cs typeface="Calibri"/>
            </a:rPr>
            <a:t> мен </a:t>
          </a:r>
          <a:r>
            <a:rPr lang="ru-RU" sz="900" kern="1200" dirty="0" err="1">
              <a:latin typeface="Calibri"/>
              <a:cs typeface="Calibri"/>
            </a:rPr>
            <a:t>формасын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өзгерте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алады</a:t>
          </a:r>
          <a:r>
            <a:rPr lang="ru-RU" sz="900" kern="1200" dirty="0">
              <a:latin typeface="Calibri"/>
              <a:cs typeface="Calibri"/>
            </a:rPr>
            <a:t>. </a:t>
          </a:r>
          <a:r>
            <a:rPr lang="ru-RU" sz="900" kern="1200" dirty="0" err="1">
              <a:latin typeface="Calibri"/>
              <a:cs typeface="Calibri"/>
            </a:rPr>
            <a:t>Жасушадан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тыс</a:t>
          </a:r>
          <a:r>
            <a:rPr lang="ru-RU" sz="900" kern="1200" dirty="0">
              <a:latin typeface="Calibri"/>
              <a:cs typeface="Calibri"/>
            </a:rPr>
            <a:t> матрица оны </a:t>
          </a:r>
          <a:r>
            <a:rPr lang="ru-RU" sz="900" kern="1200" dirty="0" err="1">
              <a:latin typeface="Calibri"/>
              <a:cs typeface="Calibri"/>
            </a:rPr>
            <a:t>сыртқы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қауіптен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қорғайды</a:t>
          </a:r>
          <a:r>
            <a:rPr lang="ru-RU" sz="900" kern="1200" dirty="0">
              <a:latin typeface="Calibri"/>
              <a:cs typeface="Calibri"/>
            </a:rPr>
            <a:t>. </a:t>
          </a:r>
          <a:r>
            <a:rPr lang="ru-RU" sz="900" kern="1200" dirty="0" err="1">
              <a:latin typeface="Calibri"/>
              <a:cs typeface="Calibri"/>
            </a:rPr>
            <a:t>Сондай-ақ</a:t>
          </a:r>
          <a:r>
            <a:rPr lang="ru-RU" sz="900" kern="1200" dirty="0">
              <a:latin typeface="Calibri"/>
              <a:cs typeface="Calibri"/>
            </a:rPr>
            <a:t>, </a:t>
          </a:r>
          <a:r>
            <a:rPr lang="ru-RU" sz="900" kern="1200" dirty="0" err="1">
              <a:latin typeface="Calibri"/>
              <a:cs typeface="Calibri"/>
            </a:rPr>
            <a:t>қозғалғыштығы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дамыған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көптеген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бактериялар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үшін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жасушаның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бір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қабатты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сатысы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ерекшеленеді</a:t>
          </a:r>
          <a:r>
            <a:rPr lang="ru-RU" sz="900" kern="1200" dirty="0">
              <a:latin typeface="Calibri"/>
              <a:cs typeface="Calibri"/>
            </a:rPr>
            <a:t>. </a:t>
          </a:r>
          <a:r>
            <a:rPr lang="ru-RU" sz="900" kern="1200" dirty="0" err="1">
              <a:latin typeface="Calibri"/>
              <a:cs typeface="Calibri"/>
            </a:rPr>
            <a:t>Бұл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жағдайда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жасушалар</a:t>
          </a:r>
          <a:r>
            <a:rPr lang="ru-RU" sz="900" kern="1200" dirty="0">
              <a:latin typeface="Calibri"/>
              <a:cs typeface="Calibri"/>
            </a:rPr>
            <a:t> субстрат </a:t>
          </a:r>
          <a:r>
            <a:rPr lang="ru-RU" sz="900" kern="1200" dirty="0" err="1">
              <a:latin typeface="Calibri"/>
              <a:cs typeface="Calibri"/>
            </a:rPr>
            <a:t>бойымен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жылжи</a:t>
          </a:r>
          <a:r>
            <a:rPr lang="ru-RU" sz="900" kern="1200" dirty="0">
              <a:latin typeface="Calibri"/>
              <a:cs typeface="Calibri"/>
            </a:rPr>
            <a:t> </a:t>
          </a:r>
          <a:r>
            <a:rPr lang="ru-RU" sz="900" kern="1200" dirty="0" err="1">
              <a:latin typeface="Calibri"/>
              <a:cs typeface="Calibri"/>
            </a:rPr>
            <a:t>алады</a:t>
          </a:r>
          <a:r>
            <a:rPr lang="ru-RU" sz="900" kern="1200" dirty="0">
              <a:latin typeface="Calibri"/>
              <a:cs typeface="Calibri"/>
            </a:rPr>
            <a:t>.</a:t>
          </a:r>
          <a:endParaRPr lang="en-US" sz="900" kern="1200" dirty="0">
            <a:latin typeface="Calibri"/>
            <a:cs typeface="Calibri"/>
          </a:endParaRPr>
        </a:p>
      </dsp:txBody>
      <dsp:txXfrm>
        <a:off x="8008478" y="762524"/>
        <a:ext cx="1781690" cy="2583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456B1-E486-4618-8142-6E8F9BB5577D}">
      <dsp:nvSpPr>
        <dsp:cNvPr id="0" name=""/>
        <dsp:cNvSpPr/>
      </dsp:nvSpPr>
      <dsp:spPr>
        <a:xfrm>
          <a:off x="0" y="35253"/>
          <a:ext cx="6832212" cy="17045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Биопленкалардың</a:t>
          </a:r>
          <a:r>
            <a:rPr lang="ru-RU" sz="1400" kern="1200" dirty="0"/>
            <a:t> </a:t>
          </a:r>
          <a:r>
            <a:rPr lang="ru-RU" sz="1400" kern="1200" dirty="0" err="1"/>
            <a:t>полисахаридті</a:t>
          </a:r>
          <a:r>
            <a:rPr lang="ru-RU" sz="1400" kern="1200" dirty="0"/>
            <a:t> </a:t>
          </a:r>
          <a:r>
            <a:rPr lang="ru-RU" sz="1400" kern="1200" dirty="0" err="1"/>
            <a:t>компоненттерін</a:t>
          </a:r>
          <a:r>
            <a:rPr lang="ru-RU" sz="1400" kern="1200" dirty="0"/>
            <a:t> </a:t>
          </a:r>
          <a:r>
            <a:rPr lang="ru-RU" sz="1400" kern="1200" dirty="0" err="1"/>
            <a:t>әдетте</a:t>
          </a:r>
          <a:r>
            <a:rPr lang="ru-RU" sz="1400" kern="1200" dirty="0"/>
            <a:t> </a:t>
          </a:r>
          <a:r>
            <a:rPr lang="ru-RU" sz="1400" kern="1200" dirty="0" err="1"/>
            <a:t>экзополисахаридтер</a:t>
          </a:r>
          <a:r>
            <a:rPr lang="ru-RU" sz="1400" kern="1200" dirty="0"/>
            <a:t> </a:t>
          </a:r>
          <a:r>
            <a:rPr lang="ru-RU" sz="1400" kern="1200" dirty="0" err="1"/>
            <a:t>деп</a:t>
          </a:r>
          <a:r>
            <a:rPr lang="ru-RU" sz="1400" kern="1200" dirty="0"/>
            <a:t> </a:t>
          </a:r>
          <a:r>
            <a:rPr lang="ru-RU" sz="1400" kern="1200" dirty="0" err="1"/>
            <a:t>атайды</a:t>
          </a:r>
          <a:r>
            <a:rPr lang="ru-RU" sz="1400" kern="1200" dirty="0"/>
            <a:t>. </a:t>
          </a:r>
          <a:r>
            <a:rPr lang="ru-RU" sz="1400" kern="1200" dirty="0" err="1"/>
            <a:t>Жетілген</a:t>
          </a:r>
          <a:r>
            <a:rPr lang="ru-RU" sz="1400" kern="1200" dirty="0"/>
            <a:t> </a:t>
          </a:r>
          <a:r>
            <a:rPr lang="ru-RU" sz="1400" kern="1200" dirty="0" err="1"/>
            <a:t>биопленканың</a:t>
          </a:r>
          <a:r>
            <a:rPr lang="ru-RU" sz="1400" kern="1200" dirty="0"/>
            <a:t> </a:t>
          </a:r>
          <a:r>
            <a:rPr lang="ru-RU" sz="1400" kern="1200" dirty="0" err="1"/>
            <a:t>пайда</a:t>
          </a:r>
          <a:r>
            <a:rPr lang="ru-RU" sz="1400" kern="1200" dirty="0"/>
            <a:t> </a:t>
          </a:r>
          <a:r>
            <a:rPr lang="ru-RU" sz="1400" kern="1200" dirty="0" err="1"/>
            <a:t>болуының</a:t>
          </a:r>
          <a:r>
            <a:rPr lang="ru-RU" sz="1400" kern="1200" dirty="0"/>
            <a:t> </a:t>
          </a:r>
          <a:r>
            <a:rPr lang="ru-RU" sz="1400" kern="1200" dirty="0" err="1"/>
            <a:t>ең</a:t>
          </a:r>
          <a:r>
            <a:rPr lang="ru-RU" sz="1400" kern="1200" dirty="0"/>
            <a:t> </a:t>
          </a:r>
          <a:r>
            <a:rPr lang="ru-RU" sz="1400" kern="1200" dirty="0" err="1"/>
            <a:t>маңызды</a:t>
          </a:r>
          <a:r>
            <a:rPr lang="ru-RU" sz="1400" kern="1200" dirty="0"/>
            <a:t> </a:t>
          </a:r>
          <a:r>
            <a:rPr lang="ru-RU" sz="1400" kern="1200" dirty="0" err="1"/>
            <a:t>шарты</a:t>
          </a:r>
          <a:r>
            <a:rPr lang="ru-RU" sz="1400" kern="1200" dirty="0"/>
            <a:t> - </a:t>
          </a:r>
          <a:r>
            <a:rPr lang="ru-RU" sz="1400" kern="1200" dirty="0" err="1"/>
            <a:t>нақты</a:t>
          </a:r>
          <a:r>
            <a:rPr lang="ru-RU" sz="1400" kern="1200" dirty="0"/>
            <a:t> </a:t>
          </a:r>
          <a:r>
            <a:rPr lang="ru-RU" sz="1400" kern="1200" dirty="0">
              <a:latin typeface="Century Gothic" panose="020B0502020202020204"/>
            </a:rPr>
            <a:t>осы </a:t>
          </a:r>
          <a:r>
            <a:rPr lang="ru-RU" sz="1400" kern="1200" dirty="0" err="1">
              <a:latin typeface="Century Gothic" panose="020B0502020202020204"/>
            </a:rPr>
            <a:t>компоненттің</a:t>
          </a:r>
          <a:r>
            <a:rPr lang="ru-RU" sz="1400" kern="1200" dirty="0">
              <a:latin typeface="Century Gothic" panose="020B0502020202020204"/>
            </a:rPr>
            <a:t> </a:t>
          </a:r>
          <a:r>
            <a:rPr lang="ru-RU" sz="1400" kern="1200" dirty="0" err="1">
              <a:latin typeface="Century Gothic" panose="020B0502020202020204"/>
            </a:rPr>
            <a:t>түзілуі</a:t>
          </a:r>
          <a:r>
            <a:rPr lang="ru-RU" sz="1400" kern="1200" dirty="0"/>
            <a:t>. </a:t>
          </a:r>
          <a:r>
            <a:rPr lang="ru-RU" sz="1400" kern="1200" dirty="0" err="1"/>
            <a:t>Кейбір</a:t>
          </a:r>
          <a:r>
            <a:rPr lang="ru-RU" sz="1400" kern="1200" dirty="0"/>
            <a:t> </a:t>
          </a:r>
          <a:r>
            <a:rPr lang="ru-RU" sz="1400" kern="1200" dirty="0" err="1"/>
            <a:t>зерттеушілер</a:t>
          </a:r>
          <a:r>
            <a:rPr lang="ru-RU" sz="1400" kern="1200" dirty="0"/>
            <a:t> полисахарид </a:t>
          </a:r>
          <a:r>
            <a:rPr lang="ru-RU" sz="1400" kern="1200" dirty="0" err="1"/>
            <a:t>компонентінің</a:t>
          </a:r>
          <a:r>
            <a:rPr lang="ru-RU" sz="1400" kern="1200" dirty="0"/>
            <a:t> </a:t>
          </a:r>
          <a:r>
            <a:rPr lang="ru-RU" sz="1400" kern="1200" dirty="0" err="1"/>
            <a:t>болуы</a:t>
          </a:r>
          <a:r>
            <a:rPr lang="ru-RU" sz="1400" kern="1200" dirty="0"/>
            <a:t> </a:t>
          </a:r>
          <a:r>
            <a:rPr lang="ru-RU" sz="1400" kern="1200" dirty="0" err="1"/>
            <a:t>барлық</a:t>
          </a:r>
          <a:r>
            <a:rPr lang="ru-RU" sz="1400" kern="1200" dirty="0"/>
            <a:t> </a:t>
          </a:r>
          <a:r>
            <a:rPr lang="ru-RU" sz="1400" kern="1200" dirty="0" err="1"/>
            <a:t>биопленкалар</a:t>
          </a:r>
          <a:r>
            <a:rPr lang="ru-RU" sz="1400" kern="1200" dirty="0">
              <a:latin typeface="Century Gothic" panose="020B0502020202020204"/>
            </a:rPr>
            <a:t> </a:t>
          </a:r>
          <a:r>
            <a:rPr lang="ru-RU" sz="1400" kern="1200" dirty="0"/>
            <a:t> </a:t>
          </a:r>
          <a:r>
            <a:rPr lang="ru-RU" sz="1400" kern="1200" dirty="0" err="1"/>
            <a:t>үшін</a:t>
          </a:r>
          <a:r>
            <a:rPr lang="ru-RU" sz="1400" kern="1200" dirty="0"/>
            <a:t> </a:t>
          </a:r>
          <a:r>
            <a:rPr lang="ru-RU" sz="1400" kern="1200" dirty="0" err="1"/>
            <a:t>міндетті</a:t>
          </a:r>
          <a:r>
            <a:rPr lang="ru-RU" sz="1400" kern="1200" dirty="0"/>
            <a:t> </a:t>
          </a:r>
          <a:r>
            <a:rPr lang="ru-RU" sz="1400" kern="1200" dirty="0" err="1"/>
            <a:t>деп</a:t>
          </a:r>
          <a:r>
            <a:rPr lang="ru-RU" sz="1400" kern="1200" dirty="0"/>
            <a:t> </a:t>
          </a:r>
          <a:r>
            <a:rPr lang="ru-RU" sz="1400" kern="1200" dirty="0" err="1"/>
            <a:t>санайды</a:t>
          </a:r>
          <a:r>
            <a:rPr lang="ru-RU" sz="1400" kern="1200" dirty="0"/>
            <a:t>. </a:t>
          </a:r>
          <a:r>
            <a:rPr lang="ru-RU" sz="1400" kern="1200" dirty="0" err="1"/>
            <a:t>Экзополисахаридтер</a:t>
          </a:r>
          <a:r>
            <a:rPr lang="ru-RU" sz="1400" kern="1200" dirty="0"/>
            <a:t> </a:t>
          </a:r>
          <a:r>
            <a:rPr lang="ru-RU" sz="1400" kern="1200" dirty="0" err="1"/>
            <a:t>жалпы</a:t>
          </a:r>
          <a:r>
            <a:rPr lang="ru-RU" sz="1400" kern="1200" dirty="0"/>
            <a:t> биопленка </a:t>
          </a:r>
          <a:r>
            <a:rPr lang="ru-RU" sz="1400" kern="1200" dirty="0" err="1"/>
            <a:t>матрицасының</a:t>
          </a:r>
          <a:r>
            <a:rPr lang="ru-RU" sz="1400" kern="1200" dirty="0"/>
            <a:t> 80% -на </a:t>
          </a:r>
          <a:r>
            <a:rPr lang="ru-RU" sz="1400" kern="1200" dirty="0" err="1"/>
            <a:t>дейін</a:t>
          </a:r>
          <a:r>
            <a:rPr lang="ru-RU" sz="1400" kern="1200" dirty="0"/>
            <a:t> </a:t>
          </a:r>
          <a:r>
            <a:rPr lang="ru-RU" sz="1400" kern="1200" dirty="0" err="1"/>
            <a:t>жетуі</a:t>
          </a:r>
          <a:r>
            <a:rPr lang="ru-RU" sz="1400" kern="1200" dirty="0"/>
            <a:t> </a:t>
          </a:r>
          <a:r>
            <a:rPr lang="ru-RU" sz="1400" kern="1200" dirty="0" err="1"/>
            <a:t>мүмкін</a:t>
          </a:r>
          <a:r>
            <a:rPr lang="ru-RU" sz="1400" kern="1200" dirty="0"/>
            <a:t>.</a:t>
          </a:r>
          <a:endParaRPr lang="en-US" sz="1400" kern="1200" dirty="0"/>
        </a:p>
      </dsp:txBody>
      <dsp:txXfrm>
        <a:off x="83209" y="118462"/>
        <a:ext cx="6665794" cy="1538125"/>
      </dsp:txXfrm>
    </dsp:sp>
    <dsp:sp modelId="{BD35C679-DDB0-4BF8-AF56-05C3AA7E1730}">
      <dsp:nvSpPr>
        <dsp:cNvPr id="0" name=""/>
        <dsp:cNvSpPr/>
      </dsp:nvSpPr>
      <dsp:spPr>
        <a:xfrm>
          <a:off x="0" y="1780117"/>
          <a:ext cx="6832212" cy="1704543"/>
        </a:xfrm>
        <a:prstGeom prst="roundRect">
          <a:avLst/>
        </a:prstGeom>
        <a:gradFill rotWithShape="0">
          <a:gsLst>
            <a:gs pos="0">
              <a:schemeClr val="accent2">
                <a:hueOff val="444793"/>
                <a:satOff val="-9942"/>
                <a:lumOff val="-9412"/>
                <a:alphaOff val="0"/>
                <a:tint val="96000"/>
                <a:lumMod val="104000"/>
              </a:schemeClr>
            </a:gs>
            <a:gs pos="100000">
              <a:schemeClr val="accent2">
                <a:hueOff val="444793"/>
                <a:satOff val="-9942"/>
                <a:lumOff val="-941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Белоктар</a:t>
          </a:r>
          <a:r>
            <a:rPr lang="ru-RU" sz="1400" kern="1200" dirty="0">
              <a:latin typeface="Century Gothic" panose="020B0502020202020204"/>
            </a:rPr>
            <a:t> </a:t>
          </a:r>
          <a:r>
            <a:rPr lang="ru-RU" sz="1400" kern="1200" dirty="0"/>
            <a:t> </a:t>
          </a:r>
          <a:r>
            <a:rPr lang="ru-RU" sz="1400" kern="1200" dirty="0" err="1"/>
            <a:t>жалпы</a:t>
          </a:r>
          <a:r>
            <a:rPr lang="ru-RU" sz="1400" kern="1200" dirty="0"/>
            <a:t> биопленка </a:t>
          </a:r>
          <a:r>
            <a:rPr lang="ru-RU" sz="1400" kern="1200" dirty="0" err="1"/>
            <a:t>матрицасының</a:t>
          </a:r>
          <a:r>
            <a:rPr lang="ru-RU" sz="1400" kern="1200" dirty="0"/>
            <a:t> 40% </a:t>
          </a:r>
          <a:r>
            <a:rPr lang="ru-RU" sz="1400" kern="1200" dirty="0" err="1"/>
            <a:t>құрайды</a:t>
          </a:r>
          <a:r>
            <a:rPr lang="ru-RU" sz="1400" kern="1200" dirty="0"/>
            <a:t>. </a:t>
          </a:r>
          <a:r>
            <a:rPr lang="ru-RU" sz="1400" kern="1200" dirty="0" err="1"/>
            <a:t>Көптеген</a:t>
          </a:r>
          <a:r>
            <a:rPr lang="ru-RU" sz="1400" kern="1200" dirty="0"/>
            <a:t> </a:t>
          </a:r>
          <a:r>
            <a:rPr lang="ru-RU" sz="1400" kern="1200" dirty="0" err="1"/>
            <a:t>биопленкадағы</a:t>
          </a:r>
          <a:r>
            <a:rPr lang="ru-RU" sz="1400" kern="1200" dirty="0">
              <a:latin typeface="Century Gothic" panose="020B0502020202020204"/>
            </a:rPr>
            <a:t> </a:t>
          </a:r>
          <a:r>
            <a:rPr lang="ru-RU" sz="1400" kern="1200" dirty="0"/>
            <a:t> </a:t>
          </a:r>
          <a:r>
            <a:rPr lang="ru-RU" sz="1400" kern="1200" dirty="0" err="1"/>
            <a:t>белоктардың</a:t>
          </a:r>
          <a:r>
            <a:rPr lang="ru-RU" sz="1400" kern="1200" dirty="0"/>
            <a:t> </a:t>
          </a:r>
          <a:r>
            <a:rPr lang="ru-RU" sz="1400" kern="1200" dirty="0" err="1"/>
            <a:t>негізгі</a:t>
          </a:r>
          <a:r>
            <a:rPr lang="ru-RU" sz="1400" kern="1200" dirty="0"/>
            <a:t> </a:t>
          </a:r>
          <a:r>
            <a:rPr lang="ru-RU" sz="1400" kern="1200" dirty="0" err="1"/>
            <a:t>бөлігін</a:t>
          </a:r>
          <a:r>
            <a:rPr lang="ru-RU" sz="1400" kern="1200" dirty="0"/>
            <a:t> амилоид </a:t>
          </a:r>
          <a:r>
            <a:rPr lang="ru-RU" sz="1400" kern="1200" dirty="0" err="1"/>
            <a:t>тәрізді</a:t>
          </a:r>
          <a:r>
            <a:rPr lang="ru-RU" sz="1400" kern="1200" dirty="0"/>
            <a:t> </a:t>
          </a:r>
          <a:r>
            <a:rPr lang="ru-RU" sz="1400" kern="1200" dirty="0" err="1"/>
            <a:t>ақуыздар</a:t>
          </a:r>
          <a:r>
            <a:rPr lang="ru-RU" sz="1400" kern="1200" dirty="0"/>
            <a:t> </a:t>
          </a:r>
          <a:r>
            <a:rPr lang="ru-RU" sz="1400" kern="1200" dirty="0" err="1"/>
            <a:t>грам</a:t>
          </a:r>
          <a:r>
            <a:rPr lang="ru-RU" sz="1400" kern="1200" dirty="0"/>
            <a:t> </a:t>
          </a:r>
          <a:r>
            <a:rPr lang="ru-RU" sz="1400" kern="1200" dirty="0" err="1"/>
            <a:t>теріс</a:t>
          </a:r>
          <a:r>
            <a:rPr lang="ru-RU" sz="1400" kern="1200" dirty="0"/>
            <a:t> </a:t>
          </a:r>
          <a:r>
            <a:rPr lang="ru-RU" sz="1400" kern="1200" dirty="0" err="1"/>
            <a:t>бактериялардыа</a:t>
          </a:r>
          <a:r>
            <a:rPr lang="ru-RU" sz="1400" kern="1200" dirty="0"/>
            <a:t> </a:t>
          </a:r>
          <a:r>
            <a:rPr lang="ru-RU" sz="1400" i="1" kern="1200" dirty="0" err="1"/>
            <a:t>курли</a:t>
          </a:r>
          <a:r>
            <a:rPr lang="ru-RU" sz="1400" kern="1200" dirty="0"/>
            <a:t> (</a:t>
          </a:r>
          <a:r>
            <a:rPr lang="ru-RU" sz="1400" i="1" kern="1200" dirty="0" err="1"/>
            <a:t>curli</a:t>
          </a:r>
          <a:r>
            <a:rPr lang="ru-RU" sz="1400" kern="1200" dirty="0"/>
            <a:t>) </a:t>
          </a:r>
          <a:r>
            <a:rPr lang="ru-RU" sz="1400" kern="1200" dirty="0" err="1"/>
            <a:t>талшықтары</a:t>
          </a:r>
          <a:r>
            <a:rPr lang="ru-RU" sz="1400" kern="1200" dirty="0"/>
            <a:t> </a:t>
          </a:r>
          <a:r>
            <a:rPr lang="ru-RU" sz="1400" kern="1200" dirty="0" err="1"/>
            <a:t>құрайды</a:t>
          </a:r>
          <a:r>
            <a:rPr lang="ru-RU" sz="1400" kern="1200" dirty="0"/>
            <a:t>. Ал </a:t>
          </a:r>
          <a:r>
            <a:rPr lang="ru-RU" sz="1400" kern="1200" dirty="0" err="1"/>
            <a:t>бациллаларда</a:t>
          </a:r>
          <a:r>
            <a:rPr lang="ru-RU" sz="1400" kern="1200" dirty="0"/>
            <a:t> </a:t>
          </a:r>
          <a:r>
            <a:rPr lang="ru-RU" sz="1400" kern="1200" dirty="0" err="1"/>
            <a:t>TasA</a:t>
          </a:r>
          <a:r>
            <a:rPr lang="ru-RU" sz="1400" kern="1200" dirty="0"/>
            <a:t>/</a:t>
          </a:r>
          <a:r>
            <a:rPr lang="ru-RU" sz="1400" kern="1200" dirty="0" err="1"/>
            <a:t>TapA-белоктары</a:t>
          </a:r>
          <a:r>
            <a:rPr lang="ru-RU" sz="1400" kern="1200" dirty="0"/>
            <a:t>.</a:t>
          </a:r>
          <a:r>
            <a:rPr lang="ru-RU" sz="1400" kern="1200" dirty="0">
              <a:latin typeface="Century Gothic" panose="020B0502020202020204"/>
            </a:rPr>
            <a:t> </a:t>
          </a:r>
          <a:endParaRPr lang="en-US" sz="1400" kern="1200"/>
        </a:p>
      </dsp:txBody>
      <dsp:txXfrm>
        <a:off x="83209" y="1863326"/>
        <a:ext cx="6665794" cy="1538125"/>
      </dsp:txXfrm>
    </dsp:sp>
    <dsp:sp modelId="{1D5C9FD7-C17B-43DA-9E65-2C172D4DE558}">
      <dsp:nvSpPr>
        <dsp:cNvPr id="0" name=""/>
        <dsp:cNvSpPr/>
      </dsp:nvSpPr>
      <dsp:spPr>
        <a:xfrm>
          <a:off x="0" y="3524981"/>
          <a:ext cx="6832212" cy="1704543"/>
        </a:xfrm>
        <a:prstGeom prst="roundRect">
          <a:avLst/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Жасушадан</a:t>
          </a:r>
          <a:r>
            <a:rPr lang="ru-RU" sz="1400" kern="1200" dirty="0"/>
            <a:t> </a:t>
          </a:r>
          <a:r>
            <a:rPr lang="ru-RU" sz="1400" kern="1200" dirty="0" err="1"/>
            <a:t>тыс</a:t>
          </a:r>
          <a:r>
            <a:rPr lang="ru-RU" sz="1400" kern="1200" dirty="0"/>
            <a:t> ДНҚ-ы (</a:t>
          </a:r>
          <a:r>
            <a:rPr lang="ru-RU" sz="1400" kern="1200" dirty="0" err="1"/>
            <a:t>еДНҚ</a:t>
          </a:r>
          <a:r>
            <a:rPr lang="ru-RU" sz="1400" kern="1200" dirty="0"/>
            <a:t>) </a:t>
          </a:r>
          <a:r>
            <a:rPr lang="ru-RU" sz="1400" kern="1200" dirty="0" err="1"/>
            <a:t>везикулярлы</a:t>
          </a:r>
          <a:r>
            <a:rPr lang="ru-RU" sz="1400" kern="1200" dirty="0"/>
            <a:t> </a:t>
          </a:r>
          <a:r>
            <a:rPr lang="ru-RU" sz="1400" kern="1200" dirty="0" err="1"/>
            <a:t>тасымалдау</a:t>
          </a:r>
          <a:r>
            <a:rPr lang="ru-RU" sz="1400" kern="1200" dirty="0"/>
            <a:t> </a:t>
          </a:r>
          <a:r>
            <a:rPr lang="ru-RU" sz="1400" kern="1200" dirty="0" err="1"/>
            <a:t>арқылы</a:t>
          </a:r>
          <a:r>
            <a:rPr lang="ru-RU" sz="1400" kern="1200" dirty="0"/>
            <a:t> </a:t>
          </a:r>
          <a:r>
            <a:rPr lang="ru-RU" sz="1400" kern="1200" dirty="0" err="1"/>
            <a:t>шығаруға</a:t>
          </a:r>
          <a:r>
            <a:rPr lang="ru-RU" sz="1400" kern="1200" dirty="0"/>
            <a:t> </a:t>
          </a:r>
          <a:r>
            <a:rPr lang="ru-RU" sz="1400" kern="1200" dirty="0" err="1"/>
            <a:t>болады</a:t>
          </a:r>
          <a:r>
            <a:rPr lang="ru-RU" sz="1400" kern="1200" dirty="0"/>
            <a:t>, </a:t>
          </a:r>
          <a:r>
            <a:rPr lang="ru-RU" sz="1400" kern="1200" dirty="0" err="1"/>
            <a:t>бірақ</a:t>
          </a:r>
          <a:r>
            <a:rPr lang="ru-RU" sz="1400" kern="1200" dirty="0"/>
            <a:t> оны </a:t>
          </a:r>
          <a:r>
            <a:rPr lang="ru-RU" sz="1400" kern="1200" dirty="0" err="1"/>
            <a:t>матрицаға</a:t>
          </a:r>
          <a:r>
            <a:rPr lang="ru-RU" sz="1400" kern="1200" dirty="0"/>
            <a:t> </a:t>
          </a:r>
          <a:r>
            <a:rPr lang="ru-RU" sz="1400" kern="1200" dirty="0" err="1"/>
            <a:t>шығарудың</a:t>
          </a:r>
          <a:r>
            <a:rPr lang="ru-RU" sz="1400" kern="1200" dirty="0"/>
            <a:t> </a:t>
          </a:r>
          <a:r>
            <a:rPr lang="ru-RU" sz="1400" kern="1200" dirty="0" err="1"/>
            <a:t>негізгі</a:t>
          </a:r>
          <a:r>
            <a:rPr lang="ru-RU" sz="1400" kern="1200" dirty="0"/>
            <a:t> </a:t>
          </a:r>
          <a:r>
            <a:rPr lang="ru-RU" sz="1400" kern="1200" dirty="0" err="1"/>
            <a:t>жолы</a:t>
          </a:r>
          <a:r>
            <a:rPr lang="ru-RU" sz="1400" kern="1200" dirty="0"/>
            <a:t> - </a:t>
          </a:r>
          <a:r>
            <a:rPr lang="ru-RU" sz="1400" kern="1200" dirty="0" err="1"/>
            <a:t>жасуша</a:t>
          </a:r>
          <a:r>
            <a:rPr lang="ru-RU" sz="1400" kern="1200" dirty="0"/>
            <a:t> </a:t>
          </a:r>
          <a:r>
            <a:rPr lang="ru-RU" sz="1400" kern="1200" dirty="0" err="1"/>
            <a:t>лизисі</a:t>
          </a:r>
          <a:r>
            <a:rPr lang="ru-RU" sz="1400" kern="1200" dirty="0"/>
            <a:t>. </a:t>
          </a:r>
          <a:r>
            <a:rPr lang="ru-RU" sz="1400" kern="1200" dirty="0" err="1"/>
            <a:t>Бұл</a:t>
          </a:r>
          <a:r>
            <a:rPr lang="ru-RU" sz="1400" kern="1200" dirty="0"/>
            <a:t> ДНҚ </a:t>
          </a:r>
          <a:r>
            <a:rPr lang="ru-RU" sz="1400" kern="1200" dirty="0" err="1"/>
            <a:t>пленкалардағы</a:t>
          </a:r>
          <a:r>
            <a:rPr lang="ru-RU" sz="1400" kern="1200" dirty="0"/>
            <a:t> </a:t>
          </a:r>
          <a:r>
            <a:rPr lang="ru-RU" sz="1400" kern="1200" dirty="0" err="1"/>
            <a:t>гендердің</a:t>
          </a:r>
          <a:r>
            <a:rPr lang="ru-RU" sz="1400" kern="1200" dirty="0"/>
            <a:t> </a:t>
          </a:r>
          <a:r>
            <a:rPr lang="ru-RU" sz="1400" kern="1200" dirty="0" err="1"/>
            <a:t>көлденең</a:t>
          </a:r>
          <a:r>
            <a:rPr lang="ru-RU" sz="1400" kern="1200" dirty="0"/>
            <a:t> </a:t>
          </a:r>
          <a:r>
            <a:rPr lang="ru-RU" sz="1400" kern="1200" dirty="0" err="1"/>
            <a:t>берілуіне</a:t>
          </a:r>
          <a:r>
            <a:rPr lang="ru-RU" sz="1400" kern="1200" dirty="0"/>
            <a:t> </a:t>
          </a:r>
          <a:r>
            <a:rPr lang="ru-RU" sz="1400" kern="1200" dirty="0" err="1"/>
            <a:t>және</a:t>
          </a:r>
          <a:r>
            <a:rPr lang="ru-RU" sz="1400" kern="1200" dirty="0"/>
            <a:t> </a:t>
          </a:r>
          <a:r>
            <a:rPr lang="ru-RU" sz="1400" kern="1200" dirty="0" err="1"/>
            <a:t>жасушалар</a:t>
          </a:r>
          <a:r>
            <a:rPr lang="ru-RU" sz="1400" kern="1200" dirty="0"/>
            <a:t> </a:t>
          </a:r>
          <a:r>
            <a:rPr lang="ru-RU" sz="1400" kern="1200" dirty="0" err="1"/>
            <a:t>арасында</a:t>
          </a:r>
          <a:r>
            <a:rPr lang="ru-RU" sz="1400" kern="1200" dirty="0"/>
            <a:t> сигнал </a:t>
          </a:r>
          <a:r>
            <a:rPr lang="ru-RU" sz="1400" kern="1200" dirty="0" err="1"/>
            <a:t>беруге</a:t>
          </a:r>
          <a:r>
            <a:rPr lang="ru-RU" sz="1400" kern="1200" dirty="0"/>
            <a:t> </a:t>
          </a:r>
          <a:r>
            <a:rPr lang="ru-RU" sz="1400" kern="1200" dirty="0" err="1"/>
            <a:t>қатысады</a:t>
          </a:r>
          <a:r>
            <a:rPr lang="ru-RU" sz="1400" kern="1200" dirty="0"/>
            <a:t>. </a:t>
          </a:r>
          <a:r>
            <a:rPr lang="ru-RU" sz="1400" kern="1200" dirty="0" err="1"/>
            <a:t>Сонымен</a:t>
          </a:r>
          <a:r>
            <a:rPr lang="ru-RU" sz="1400" kern="1200" dirty="0"/>
            <a:t> </a:t>
          </a:r>
          <a:r>
            <a:rPr lang="ru-RU" sz="1400" kern="1200" dirty="0" err="1"/>
            <a:t>қатар</a:t>
          </a:r>
          <a:r>
            <a:rPr lang="ru-RU" sz="1400" kern="1200" dirty="0"/>
            <a:t>, </a:t>
          </a:r>
          <a:r>
            <a:rPr lang="ru-RU" sz="1400" kern="1200" dirty="0" err="1"/>
            <a:t>жасушадан</a:t>
          </a:r>
          <a:r>
            <a:rPr lang="ru-RU" sz="1400" kern="1200" dirty="0"/>
            <a:t> </a:t>
          </a:r>
          <a:r>
            <a:rPr lang="ru-RU" sz="1400" kern="1200" dirty="0" err="1"/>
            <a:t>тыс</a:t>
          </a:r>
          <a:r>
            <a:rPr lang="ru-RU" sz="1400" kern="1200" dirty="0"/>
            <a:t> ДНҚ </a:t>
          </a:r>
          <a:r>
            <a:rPr lang="ru-RU" sz="1400" kern="1200" dirty="0" err="1"/>
            <a:t>құрылымдық</a:t>
          </a:r>
          <a:r>
            <a:rPr lang="ru-RU" sz="1400" kern="1200" dirty="0"/>
            <a:t> </a:t>
          </a:r>
          <a:r>
            <a:rPr lang="ru-RU" sz="1400" kern="1200" dirty="0" err="1"/>
            <a:t>рөл</a:t>
          </a:r>
          <a:r>
            <a:rPr lang="ru-RU" sz="1400" kern="1200" dirty="0"/>
            <a:t> </a:t>
          </a:r>
          <a:r>
            <a:rPr lang="ru-RU" sz="1400" kern="1200" dirty="0" err="1"/>
            <a:t>атқара</a:t>
          </a:r>
          <a:r>
            <a:rPr lang="ru-RU" sz="1400" kern="1200" dirty="0"/>
            <a:t> </a:t>
          </a:r>
          <a:r>
            <a:rPr lang="ru-RU" sz="1400" kern="1200" dirty="0" err="1"/>
            <a:t>алады</a:t>
          </a:r>
          <a:r>
            <a:rPr lang="ru-RU" sz="1400" kern="1200" dirty="0"/>
            <a:t> </a:t>
          </a:r>
          <a:r>
            <a:rPr lang="ru-RU" sz="1400" kern="1200" dirty="0" err="1"/>
            <a:t>және</a:t>
          </a:r>
          <a:r>
            <a:rPr lang="ru-RU" sz="1400" kern="1200" dirty="0"/>
            <a:t> </a:t>
          </a:r>
          <a:r>
            <a:rPr lang="ru-RU" sz="1400" kern="1200" dirty="0" err="1"/>
            <a:t>экзонуклеаздар</a:t>
          </a:r>
          <a:r>
            <a:rPr lang="ru-RU" sz="1400" kern="1200" dirty="0"/>
            <a:t> </a:t>
          </a:r>
          <a:r>
            <a:rPr lang="ru-RU" sz="1400" kern="1200" dirty="0" err="1"/>
            <a:t>үшін</a:t>
          </a:r>
          <a:r>
            <a:rPr lang="ru-RU" sz="1400" kern="1200" dirty="0"/>
            <a:t> </a:t>
          </a:r>
          <a:r>
            <a:rPr lang="ru-RU" sz="1400" kern="1200" dirty="0" err="1"/>
            <a:t>нысан</a:t>
          </a:r>
          <a:r>
            <a:rPr lang="ru-RU" sz="1400" kern="1200" dirty="0"/>
            <a:t> бола </a:t>
          </a:r>
          <a:r>
            <a:rPr lang="ru-RU" sz="1400" kern="1200" dirty="0" err="1"/>
            <a:t>алады</a:t>
          </a:r>
          <a:r>
            <a:rPr lang="ru-RU" sz="1400" kern="1200" dirty="0"/>
            <a:t>. </a:t>
          </a:r>
          <a:r>
            <a:rPr lang="ru-RU" sz="1400" kern="1200" dirty="0" err="1"/>
            <a:t>Матрицадағы</a:t>
          </a:r>
          <a:r>
            <a:rPr lang="ru-RU" sz="1400" kern="1200" dirty="0"/>
            <a:t> </a:t>
          </a:r>
          <a:r>
            <a:rPr lang="ru-RU" sz="1400" kern="1200" dirty="0" err="1"/>
            <a:t>жалпы</a:t>
          </a:r>
          <a:r>
            <a:rPr lang="ru-RU" sz="1400" kern="1200" dirty="0"/>
            <a:t> ДНҚ </a:t>
          </a:r>
          <a:r>
            <a:rPr lang="ru-RU" sz="1400" kern="1200" dirty="0" err="1"/>
            <a:t>мөлшері</a:t>
          </a:r>
          <a:r>
            <a:rPr lang="ru-RU" sz="1400" kern="1200" dirty="0"/>
            <a:t> </a:t>
          </a:r>
          <a:r>
            <a:rPr lang="ru-RU" sz="1400" kern="1200" dirty="0" err="1"/>
            <a:t>төмен</a:t>
          </a:r>
          <a:r>
            <a:rPr lang="ru-RU" sz="1400" kern="1200" dirty="0"/>
            <a:t>.</a:t>
          </a:r>
          <a:endParaRPr lang="en-US" sz="1400" kern="1200" dirty="0"/>
        </a:p>
      </dsp:txBody>
      <dsp:txXfrm>
        <a:off x="83209" y="3608190"/>
        <a:ext cx="6665794" cy="153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76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8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95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7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5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8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2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9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0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5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Лекция тақырыбы: Имплант – тәуелді инфекциялар. Биопленкалар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71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118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89709"/>
            <a:ext cx="8915400" cy="512151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Сондай-ақ</a:t>
            </a:r>
            <a:r>
              <a:rPr lang="ru-RU" dirty="0"/>
              <a:t>,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қоректік</a:t>
            </a:r>
            <a:r>
              <a:rPr lang="ru-RU" dirty="0"/>
              <a:t>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аз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,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биопленкадан</a:t>
            </a:r>
            <a:r>
              <a:rPr lang="ru-RU" dirty="0"/>
              <a:t>  </a:t>
            </a:r>
            <a:r>
              <a:rPr lang="ru-RU" dirty="0" err="1"/>
              <a:t>кетіп</a:t>
            </a:r>
            <a:r>
              <a:rPr lang="ru-RU" dirty="0"/>
              <a:t>, планктон</a:t>
            </a:r>
            <a:r>
              <a:rPr lang="kk-KZ" dirty="0"/>
              <a:t>ғ</a:t>
            </a:r>
            <a:r>
              <a:rPr lang="ru-RU" dirty="0"/>
              <a:t>а </a:t>
            </a:r>
            <a:r>
              <a:rPr lang="ru-RU" dirty="0" err="1"/>
              <a:t>айналады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дисперсия (</a:t>
            </a:r>
            <a:r>
              <a:rPr lang="ru-RU" dirty="0" err="1"/>
              <a:t>бактериялардың</a:t>
            </a:r>
            <a:r>
              <a:rPr lang="ru-RU" dirty="0"/>
              <a:t> </a:t>
            </a:r>
            <a:r>
              <a:rPr lang="ru-RU" dirty="0" err="1"/>
              <a:t>бөлінуі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Дисперсия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  </a:t>
            </a:r>
            <a:r>
              <a:rPr lang="ru-RU" dirty="0" err="1"/>
              <a:t>бірте</a:t>
            </a:r>
            <a:r>
              <a:rPr lang="en-GB" dirty="0"/>
              <a:t>-</a:t>
            </a:r>
            <a:r>
              <a:rPr lang="kk-KZ" dirty="0"/>
              <a:t>бірте ажырайды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колония </a:t>
            </a:r>
            <a:r>
              <a:rPr lang="ru-RU" dirty="0" err="1"/>
              <a:t>құруға</a:t>
            </a:r>
            <a:r>
              <a:rPr lang="ru-RU" dirty="0"/>
              <a:t> </a:t>
            </a:r>
            <a:r>
              <a:rPr lang="ru-RU" dirty="0" err="1"/>
              <a:t>қабілетті</a:t>
            </a:r>
            <a:r>
              <a:rPr lang="ru-RU" dirty="0"/>
              <a:t>.  </a:t>
            </a:r>
            <a:r>
              <a:rPr lang="ru-RU" dirty="0" err="1"/>
              <a:t>Жетілген</a:t>
            </a:r>
            <a:r>
              <a:rPr lang="ru-RU" dirty="0"/>
              <a:t> </a:t>
            </a:r>
            <a:r>
              <a:rPr lang="ru-RU" dirty="0" err="1"/>
              <a:t>биопленкалардың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персистерлер</a:t>
            </a:r>
            <a:r>
              <a:rPr lang="ru-RU" dirty="0"/>
              <a:t> </a:t>
            </a:r>
            <a:r>
              <a:rPr lang="ru-RU" dirty="0" err="1"/>
              <a:t>популяциясы</a:t>
            </a:r>
            <a:r>
              <a:rPr lang="ru-RU" dirty="0"/>
              <a:t> н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антибиотиктерге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төзімді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</a:t>
            </a:r>
            <a:r>
              <a:rPr lang="kk-KZ" i="1" dirty="0"/>
              <a:t>Биопленканың пайда болу кезеңдері</a:t>
            </a:r>
            <a:endParaRPr lang="en-GB" i="1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07" y="3830782"/>
            <a:ext cx="6254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ru-RU" dirty="0" err="1"/>
              <a:t>Биопленкалардың</a:t>
            </a:r>
            <a:r>
              <a:rPr lang="ru-RU" dirty="0"/>
              <a:t>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ұйымдасуы</a:t>
            </a:r>
            <a:endParaRPr lang="ru-R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666" y="2032959"/>
            <a:ext cx="8260946" cy="3935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ru-RU" sz="1500"/>
          </a:p>
          <a:p>
            <a:pPr>
              <a:lnSpc>
                <a:spcPct val="90000"/>
              </a:lnSpc>
            </a:pPr>
            <a:r>
              <a:rPr lang="ru-RU" sz="1500" dirty="0" err="1"/>
              <a:t>Биопленкалар</a:t>
            </a:r>
            <a:r>
              <a:rPr lang="ru-RU" sz="1500" dirty="0"/>
              <a:t> </a:t>
            </a:r>
            <a:r>
              <a:rPr lang="ru-RU" sz="1500" dirty="0" err="1"/>
              <a:t>микробтық</a:t>
            </a:r>
            <a:r>
              <a:rPr lang="ru-RU" sz="1500" dirty="0"/>
              <a:t> </a:t>
            </a:r>
            <a:r>
              <a:rPr lang="ru-RU" sz="1500" dirty="0" err="1"/>
              <a:t>жасушалардан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матрицадан</a:t>
            </a:r>
            <a:r>
              <a:rPr lang="ru-RU" sz="1500" dirty="0"/>
              <a:t> (</a:t>
            </a:r>
            <a:r>
              <a:rPr lang="ru-RU" sz="1500" dirty="0" err="1"/>
              <a:t>шырыш</a:t>
            </a:r>
            <a:r>
              <a:rPr lang="ru-RU" sz="1500" dirty="0"/>
              <a:t> </a:t>
            </a:r>
            <a:r>
              <a:rPr lang="ru-RU" sz="1500" dirty="0" err="1"/>
              <a:t>тәрізді</a:t>
            </a:r>
            <a:r>
              <a:rPr lang="ru-RU" sz="1500" dirty="0"/>
              <a:t>) </a:t>
            </a:r>
            <a:r>
              <a:rPr lang="ru-RU" sz="1500" dirty="0" err="1"/>
              <a:t>тұрады</a:t>
            </a:r>
            <a:r>
              <a:rPr lang="ru-RU" sz="1500" dirty="0"/>
              <a:t>. </a:t>
            </a:r>
            <a:r>
              <a:rPr lang="ru-RU" sz="1500" dirty="0" err="1"/>
              <a:t>Қазіргі</a:t>
            </a:r>
            <a:r>
              <a:rPr lang="ru-RU" sz="1500" dirty="0"/>
              <a:t> </a:t>
            </a:r>
            <a:r>
              <a:rPr lang="ru-RU" sz="1500" dirty="0" err="1"/>
              <a:t>заманғы</a:t>
            </a:r>
            <a:r>
              <a:rPr lang="ru-RU" sz="1500" dirty="0"/>
              <a:t> </a:t>
            </a:r>
            <a:r>
              <a:rPr lang="ru-RU" sz="1500" dirty="0" err="1"/>
              <a:t>тұжырымдамаларға</a:t>
            </a:r>
            <a:r>
              <a:rPr lang="ru-RU" sz="1500" dirty="0"/>
              <a:t> </a:t>
            </a:r>
            <a:r>
              <a:rPr lang="ru-RU" sz="1500" dirty="0" err="1"/>
              <a:t>сәйкес</a:t>
            </a:r>
            <a:r>
              <a:rPr lang="ru-RU" sz="1500" dirty="0"/>
              <a:t>, </a:t>
            </a:r>
            <a:r>
              <a:rPr lang="ru-RU" sz="1500" dirty="0" err="1"/>
              <a:t>тірі</a:t>
            </a:r>
            <a:r>
              <a:rPr lang="ru-RU" sz="1500" dirty="0"/>
              <a:t> </a:t>
            </a:r>
            <a:r>
              <a:rPr lang="ru-RU" sz="1500" dirty="0" err="1"/>
              <a:t>толыққанды</a:t>
            </a:r>
            <a:r>
              <a:rPr lang="ru-RU" sz="1500" dirty="0"/>
              <a:t> биопленка </a:t>
            </a:r>
            <a:r>
              <a:rPr lang="ru-RU" sz="1500" dirty="0" err="1"/>
              <a:t>дегеніміз</a:t>
            </a:r>
            <a:r>
              <a:rPr lang="ru-RU" sz="1500" dirty="0"/>
              <a:t> - </a:t>
            </a:r>
            <a:r>
              <a:rPr lang="ru-RU" sz="1500" dirty="0" err="1"/>
              <a:t>мұнара</a:t>
            </a:r>
            <a:r>
              <a:rPr lang="ru-RU" sz="1500" dirty="0"/>
              <a:t> </a:t>
            </a:r>
            <a:r>
              <a:rPr lang="ru-RU" sz="1500" dirty="0" err="1"/>
              <a:t>немесе</a:t>
            </a:r>
            <a:r>
              <a:rPr lang="ru-RU" sz="1500" dirty="0"/>
              <a:t> </a:t>
            </a:r>
            <a:r>
              <a:rPr lang="ru-RU" sz="1500" dirty="0" err="1"/>
              <a:t>саңырауқұлақтар</a:t>
            </a:r>
            <a:r>
              <a:rPr lang="ru-RU" sz="1500" dirty="0"/>
              <a:t> </a:t>
            </a:r>
            <a:r>
              <a:rPr lang="ru-RU" sz="1500" dirty="0" err="1"/>
              <a:t>түрінде</a:t>
            </a:r>
            <a:r>
              <a:rPr lang="ru-RU" sz="1500" dirty="0"/>
              <a:t> </a:t>
            </a:r>
            <a:r>
              <a:rPr lang="ru-RU" sz="1500" dirty="0" err="1"/>
              <a:t>микроорганизмдердің</a:t>
            </a:r>
            <a:r>
              <a:rPr lang="ru-RU" sz="1500" dirty="0"/>
              <a:t> </a:t>
            </a:r>
            <a:r>
              <a:rPr lang="ru-RU" sz="1500" dirty="0" err="1"/>
              <a:t>микроколониялары</a:t>
            </a:r>
            <a:r>
              <a:rPr lang="ru-RU" sz="1500" dirty="0"/>
              <a:t> (</a:t>
            </a:r>
            <a:r>
              <a:rPr lang="ru-RU" sz="1500" dirty="0" err="1"/>
              <a:t>көлемнің</a:t>
            </a:r>
            <a:r>
              <a:rPr lang="ru-RU" sz="1500" dirty="0"/>
              <a:t> 15-20%)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экзополимер</a:t>
            </a:r>
            <a:r>
              <a:rPr lang="ru-RU" sz="1500" dirty="0"/>
              <a:t> </a:t>
            </a:r>
            <a:r>
              <a:rPr lang="ru-RU" sz="1500" dirty="0" err="1"/>
              <a:t>матрицасы</a:t>
            </a:r>
            <a:r>
              <a:rPr lang="ru-RU" sz="1500" dirty="0"/>
              <a:t> (</a:t>
            </a:r>
            <a:r>
              <a:rPr lang="ru-RU" sz="1500" dirty="0" err="1"/>
              <a:t>көлемнің</a:t>
            </a:r>
            <a:r>
              <a:rPr lang="ru-RU" sz="1500" dirty="0"/>
              <a:t> 75-85%) </a:t>
            </a:r>
            <a:r>
              <a:rPr lang="ru-RU" sz="1500" dirty="0" err="1"/>
              <a:t>түрінде</a:t>
            </a:r>
            <a:r>
              <a:rPr lang="ru-RU" sz="1500" dirty="0"/>
              <a:t> </a:t>
            </a:r>
            <a:r>
              <a:rPr lang="ru-RU" sz="1500" dirty="0" err="1"/>
              <a:t>түзілетін</a:t>
            </a:r>
            <a:r>
              <a:rPr lang="ru-RU" sz="1500" dirty="0"/>
              <a:t> </a:t>
            </a:r>
            <a:r>
              <a:rPr lang="ru-RU" sz="1500" dirty="0" err="1"/>
              <a:t>құрылым</a:t>
            </a:r>
            <a:r>
              <a:rPr lang="ru-RU" sz="1500" dirty="0"/>
              <a:t>.  </a:t>
            </a:r>
            <a:r>
              <a:rPr lang="ru-RU" sz="1500" dirty="0" err="1"/>
              <a:t>Адгезиялық</a:t>
            </a:r>
            <a:r>
              <a:rPr lang="ru-RU" sz="1500" dirty="0"/>
              <a:t> </a:t>
            </a:r>
            <a:r>
              <a:rPr lang="ru-RU" sz="1500" dirty="0" err="1"/>
              <a:t>жасушалардың</a:t>
            </a:r>
            <a:r>
              <a:rPr lang="ru-RU" sz="1500" dirty="0"/>
              <a:t> </a:t>
            </a:r>
            <a:r>
              <a:rPr lang="ru-RU" sz="1500" dirty="0" err="1"/>
              <a:t>сыртқы</a:t>
            </a:r>
            <a:r>
              <a:rPr lang="ru-RU" sz="1500" dirty="0"/>
              <a:t> </a:t>
            </a:r>
            <a:r>
              <a:rPr lang="ru-RU" sz="1500" dirty="0" err="1"/>
              <a:t>ортаға</a:t>
            </a:r>
            <a:r>
              <a:rPr lang="ru-RU" sz="1500" dirty="0"/>
              <a:t> </a:t>
            </a:r>
            <a:r>
              <a:rPr lang="ru-RU" sz="1500" dirty="0" err="1"/>
              <a:t>бөліп</a:t>
            </a:r>
            <a:r>
              <a:rPr lang="ru-RU" sz="1500" dirty="0"/>
              <a:t> </a:t>
            </a:r>
            <a:r>
              <a:rPr lang="ru-RU" sz="1500" dirty="0" err="1"/>
              <a:t>шығаратын</a:t>
            </a:r>
            <a:r>
              <a:rPr lang="ru-RU" sz="1500" dirty="0"/>
              <a:t> </a:t>
            </a:r>
            <a:r>
              <a:rPr lang="ru-RU" sz="1500" dirty="0" err="1"/>
              <a:t>полимерлі</a:t>
            </a:r>
            <a:r>
              <a:rPr lang="ru-RU" sz="1500" dirty="0"/>
              <a:t> </a:t>
            </a:r>
            <a:r>
              <a:rPr lang="ru-RU" sz="1500" dirty="0" err="1"/>
              <a:t>заттарды</a:t>
            </a:r>
            <a:r>
              <a:rPr lang="ru-RU" sz="1500" dirty="0"/>
              <a:t> матрица </a:t>
            </a:r>
            <a:r>
              <a:rPr lang="ru-RU" sz="1500" dirty="0" err="1"/>
              <a:t>немесе</a:t>
            </a:r>
            <a:r>
              <a:rPr lang="ru-RU" sz="1500" dirty="0"/>
              <a:t> </a:t>
            </a:r>
            <a:r>
              <a:rPr lang="ru-RU" sz="1500" dirty="0" err="1"/>
              <a:t>жасушадан</a:t>
            </a:r>
            <a:r>
              <a:rPr lang="ru-RU" sz="1500" dirty="0"/>
              <a:t> </a:t>
            </a:r>
            <a:r>
              <a:rPr lang="ru-RU" sz="1500" dirty="0" err="1"/>
              <a:t>тыс</a:t>
            </a:r>
            <a:r>
              <a:rPr lang="ru-RU" sz="1500" dirty="0"/>
              <a:t> </a:t>
            </a:r>
            <a:r>
              <a:rPr lang="ru-RU" sz="1500" dirty="0" err="1"/>
              <a:t>полимерлі</a:t>
            </a:r>
            <a:r>
              <a:rPr lang="ru-RU" sz="1500" dirty="0"/>
              <a:t> </a:t>
            </a:r>
            <a:r>
              <a:rPr lang="ru-RU" sz="1500" dirty="0" err="1"/>
              <a:t>зат</a:t>
            </a:r>
            <a:r>
              <a:rPr lang="ru-RU" sz="1500" dirty="0"/>
              <a:t> (матрица, ЭПС) </a:t>
            </a:r>
            <a:r>
              <a:rPr lang="ru-RU" sz="1500" dirty="0" err="1"/>
              <a:t>деп</a:t>
            </a:r>
            <a:r>
              <a:rPr lang="ru-RU" sz="1500" dirty="0"/>
              <a:t> </a:t>
            </a:r>
            <a:r>
              <a:rPr lang="ru-RU" sz="1500" dirty="0" err="1"/>
              <a:t>атайды</a:t>
            </a:r>
            <a:r>
              <a:rPr lang="ru-RU" sz="1500" dirty="0"/>
              <a:t>. Матрица </a:t>
            </a:r>
            <a:r>
              <a:rPr lang="ru-RU" sz="1500" dirty="0" err="1"/>
              <a:t>жоғары</a:t>
            </a:r>
            <a:r>
              <a:rPr lang="ru-RU" sz="1500" dirty="0"/>
              <a:t> </a:t>
            </a:r>
            <a:r>
              <a:rPr lang="ru-RU" sz="1500" dirty="0" err="1"/>
              <a:t>гидратталған</a:t>
            </a:r>
            <a:r>
              <a:rPr lang="ru-RU" sz="1500" dirty="0"/>
              <a:t>, </a:t>
            </a:r>
            <a:r>
              <a:rPr lang="ru-RU" sz="1500" dirty="0" err="1"/>
              <a:t>кейбір</a:t>
            </a:r>
            <a:r>
              <a:rPr lang="ru-RU" sz="1500" dirty="0"/>
              <a:t> </a:t>
            </a:r>
            <a:r>
              <a:rPr lang="ru-RU" sz="1500" dirty="0" err="1"/>
              <a:t>болжамдар</a:t>
            </a:r>
            <a:r>
              <a:rPr lang="ru-RU" sz="1500" dirty="0"/>
              <a:t> </a:t>
            </a:r>
            <a:r>
              <a:rPr lang="ru-RU" sz="1500" dirty="0" err="1"/>
              <a:t>бойынша</a:t>
            </a:r>
            <a:r>
              <a:rPr lang="ru-RU" sz="1500" dirty="0"/>
              <a:t> 97% </a:t>
            </a:r>
            <a:r>
              <a:rPr lang="ru-RU" sz="1500" dirty="0" err="1"/>
              <a:t>байланысқан</a:t>
            </a:r>
            <a:r>
              <a:rPr lang="ru-RU" sz="1500" dirty="0"/>
              <a:t> </a:t>
            </a:r>
            <a:r>
              <a:rPr lang="ru-RU" sz="1500" dirty="0" err="1"/>
              <a:t>су.дан</a:t>
            </a:r>
            <a:r>
              <a:rPr lang="ru-RU" sz="1500" dirty="0"/>
              <a:t> </a:t>
            </a:r>
            <a:r>
              <a:rPr lang="ru-RU" sz="1500" dirty="0" err="1"/>
              <a:t>тұрады</a:t>
            </a:r>
            <a:r>
              <a:rPr lang="ru-RU" sz="1500" dirty="0"/>
              <a:t>.  </a:t>
            </a:r>
            <a:r>
              <a:rPr lang="ru-RU" sz="1500" dirty="0" err="1"/>
              <a:t>Құрылымы</a:t>
            </a:r>
            <a:r>
              <a:rPr lang="ru-RU" sz="1500" dirty="0"/>
              <a:t> </a:t>
            </a:r>
            <a:r>
              <a:rPr lang="ru-RU" sz="1500" dirty="0" err="1"/>
              <a:t>бойынша</a:t>
            </a:r>
            <a:r>
              <a:rPr lang="ru-RU" sz="1500" dirty="0"/>
              <a:t> </a:t>
            </a:r>
            <a:r>
              <a:rPr lang="ru-RU" sz="1500" dirty="0" err="1"/>
              <a:t>ол</a:t>
            </a:r>
            <a:r>
              <a:rPr lang="ru-RU" sz="1500" dirty="0"/>
              <a:t> «</a:t>
            </a:r>
            <a:r>
              <a:rPr lang="ru-RU" sz="1500" dirty="0" err="1"/>
              <a:t>губкаға</a:t>
            </a:r>
            <a:r>
              <a:rPr lang="ru-RU" sz="1500" dirty="0"/>
              <a:t>» </a:t>
            </a:r>
            <a:r>
              <a:rPr lang="ru-RU" sz="1500" dirty="0" err="1"/>
              <a:t>ұқсайды</a:t>
            </a:r>
            <a:r>
              <a:rPr lang="ru-RU" sz="1500" dirty="0"/>
              <a:t>, </a:t>
            </a:r>
            <a:r>
              <a:rPr lang="ru-RU" sz="1500" dirty="0" err="1"/>
              <a:t>яғни.төмен</a:t>
            </a:r>
            <a:r>
              <a:rPr lang="ru-RU" sz="1500" dirty="0"/>
              <a:t> </a:t>
            </a:r>
            <a:r>
              <a:rPr lang="ru-RU" sz="1500" dirty="0" err="1"/>
              <a:t>молекулалы</a:t>
            </a:r>
            <a:r>
              <a:rPr lang="ru-RU" sz="1500" dirty="0"/>
              <a:t> </a:t>
            </a:r>
            <a:r>
              <a:rPr lang="ru-RU" sz="1500" dirty="0" err="1"/>
              <a:t>қосылыстардың</a:t>
            </a:r>
            <a:r>
              <a:rPr lang="ru-RU" sz="1500" dirty="0"/>
              <a:t> </a:t>
            </a:r>
            <a:r>
              <a:rPr lang="ru-RU" sz="1500" dirty="0" err="1"/>
              <a:t>өтуіне</a:t>
            </a:r>
            <a:r>
              <a:rPr lang="ru-RU" sz="1500" dirty="0"/>
              <a:t> </a:t>
            </a:r>
            <a:r>
              <a:rPr lang="ru-RU" sz="1500" dirty="0" err="1"/>
              <a:t>мүмкіндік</a:t>
            </a:r>
            <a:r>
              <a:rPr lang="ru-RU" sz="1500" dirty="0"/>
              <a:t> </a:t>
            </a:r>
            <a:r>
              <a:rPr lang="ru-RU" sz="1500" dirty="0" err="1"/>
              <a:t>беретін</a:t>
            </a:r>
            <a:r>
              <a:rPr lang="ru-RU" sz="1500" dirty="0"/>
              <a:t>, </a:t>
            </a:r>
            <a:r>
              <a:rPr lang="ru-RU" sz="1500" dirty="0" err="1"/>
              <a:t>бірақ</a:t>
            </a:r>
            <a:r>
              <a:rPr lang="ru-RU" sz="1500" dirty="0"/>
              <a:t> </a:t>
            </a:r>
            <a:r>
              <a:rPr lang="ru-RU" sz="1500" dirty="0" err="1"/>
              <a:t>ортаның</a:t>
            </a:r>
            <a:r>
              <a:rPr lang="ru-RU" sz="1500" dirty="0"/>
              <a:t> </a:t>
            </a:r>
            <a:r>
              <a:rPr lang="ru-RU" sz="1500" dirty="0" err="1"/>
              <a:t>ірі</a:t>
            </a:r>
            <a:r>
              <a:rPr lang="ru-RU" sz="1500" dirty="0"/>
              <a:t> </a:t>
            </a:r>
            <a:r>
              <a:rPr lang="ru-RU" sz="1500" dirty="0" err="1"/>
              <a:t>молекулаларын</a:t>
            </a:r>
            <a:r>
              <a:rPr lang="ru-RU" sz="1500" dirty="0"/>
              <a:t>, </a:t>
            </a:r>
            <a:r>
              <a:rPr lang="ru-RU" sz="1500" dirty="0" err="1"/>
              <a:t>белоктарын</a:t>
            </a:r>
            <a:r>
              <a:rPr lang="ru-RU" sz="1500" dirty="0"/>
              <a:t> </a:t>
            </a:r>
            <a:r>
              <a:rPr lang="ru-RU" sz="1500" dirty="0" err="1"/>
              <a:t>және</a:t>
            </a:r>
            <a:r>
              <a:rPr lang="ru-RU" sz="1500" dirty="0"/>
              <a:t> </a:t>
            </a:r>
            <a:r>
              <a:rPr lang="ru-RU" sz="1500" dirty="0" err="1"/>
              <a:t>бөлшектерін</a:t>
            </a:r>
            <a:r>
              <a:rPr lang="ru-RU" sz="1500" dirty="0"/>
              <a:t> </a:t>
            </a:r>
            <a:r>
              <a:rPr lang="ru-RU" sz="1500" dirty="0" err="1"/>
              <a:t>ұстап</a:t>
            </a:r>
            <a:r>
              <a:rPr lang="ru-RU" sz="1500" dirty="0"/>
              <a:t> </a:t>
            </a:r>
            <a:r>
              <a:rPr lang="ru-RU" sz="1500" dirty="0" err="1"/>
              <a:t>тұратын</a:t>
            </a:r>
            <a:r>
              <a:rPr lang="ru-RU" sz="1500" dirty="0"/>
              <a:t> </a:t>
            </a:r>
            <a:r>
              <a:rPr lang="ru-RU" sz="1500" dirty="0" err="1"/>
              <a:t>кеуекті</a:t>
            </a:r>
            <a:r>
              <a:rPr lang="ru-RU" sz="1500" dirty="0"/>
              <a:t> </a:t>
            </a:r>
            <a:r>
              <a:rPr lang="ru-RU" sz="1500" dirty="0" err="1"/>
              <a:t>құрылымға</a:t>
            </a:r>
            <a:r>
              <a:rPr lang="ru-RU" sz="1500" dirty="0"/>
              <a:t> </a:t>
            </a:r>
            <a:r>
              <a:rPr lang="ru-RU" sz="1500" dirty="0" err="1"/>
              <a:t>ие</a:t>
            </a:r>
            <a:r>
              <a:rPr lang="ru-RU" sz="1500" dirty="0"/>
              <a:t>. </a:t>
            </a:r>
            <a:r>
              <a:rPr lang="ru-RU" sz="1500" dirty="0" err="1"/>
              <a:t>Атап</a:t>
            </a:r>
            <a:r>
              <a:rPr lang="ru-RU" sz="1500" dirty="0"/>
              <a:t> </a:t>
            </a:r>
            <a:r>
              <a:rPr lang="ru-RU" sz="1500" dirty="0" err="1"/>
              <a:t>айтқанда</a:t>
            </a:r>
            <a:r>
              <a:rPr lang="ru-RU" sz="1500" dirty="0"/>
              <a:t>, биопленка </a:t>
            </a:r>
            <a:r>
              <a:rPr lang="ru-RU" sz="1500" dirty="0" err="1"/>
              <a:t>құрылымында</a:t>
            </a:r>
            <a:r>
              <a:rPr lang="ru-RU" sz="1500" dirty="0"/>
              <a:t> </a:t>
            </a:r>
            <a:r>
              <a:rPr lang="ru-RU" sz="1500" dirty="0" err="1"/>
              <a:t>көбінесе</a:t>
            </a:r>
            <a:r>
              <a:rPr lang="ru-RU" sz="1500" dirty="0"/>
              <a:t> </a:t>
            </a:r>
            <a:r>
              <a:rPr lang="ru-RU" sz="1500" dirty="0" err="1"/>
              <a:t>ортада</a:t>
            </a:r>
            <a:r>
              <a:rPr lang="ru-RU" sz="1500" dirty="0"/>
              <a:t> </a:t>
            </a:r>
            <a:r>
              <a:rPr lang="ru-RU" sz="1500" dirty="0" err="1"/>
              <a:t>еріген</a:t>
            </a:r>
            <a:r>
              <a:rPr lang="ru-RU" sz="1500" dirty="0"/>
              <a:t> </a:t>
            </a:r>
            <a:r>
              <a:rPr lang="ru-RU" sz="1500" dirty="0" err="1"/>
              <a:t>заттар</a:t>
            </a:r>
            <a:r>
              <a:rPr lang="ru-RU" sz="1500" dirty="0"/>
              <a:t> </a:t>
            </a:r>
            <a:r>
              <a:rPr lang="ru-RU" sz="1500" dirty="0" err="1"/>
              <a:t>жасушалардың</a:t>
            </a:r>
            <a:r>
              <a:rPr lang="ru-RU" sz="1500" dirty="0"/>
              <a:t> </a:t>
            </a:r>
            <a:r>
              <a:rPr lang="ru-RU" sz="1500" dirty="0" err="1"/>
              <a:t>астыңғы</a:t>
            </a:r>
            <a:r>
              <a:rPr lang="ru-RU" sz="1500" dirty="0"/>
              <a:t> </a:t>
            </a:r>
            <a:r>
              <a:rPr lang="ru-RU" sz="1500" dirty="0" err="1"/>
              <a:t>қабаттарына</a:t>
            </a:r>
            <a:r>
              <a:rPr lang="ru-RU" sz="1500" dirty="0"/>
              <a:t> </a:t>
            </a:r>
            <a:r>
              <a:rPr lang="ru-RU" sz="1500" dirty="0" err="1"/>
              <a:t>енетін</a:t>
            </a:r>
            <a:r>
              <a:rPr lang="ru-RU" sz="1500" dirty="0"/>
              <a:t> су </a:t>
            </a:r>
            <a:r>
              <a:rPr lang="ru-RU" sz="1500" dirty="0" err="1"/>
              <a:t>арналары</a:t>
            </a:r>
            <a:r>
              <a:rPr lang="ru-RU" sz="1500" dirty="0"/>
              <a:t> </a:t>
            </a:r>
            <a:r>
              <a:rPr lang="ru-RU" sz="1500" dirty="0" err="1"/>
              <a:t>ажыратылады</a:t>
            </a:r>
            <a:r>
              <a:rPr lang="ru-RU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3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0255" y="762001"/>
            <a:ext cx="3297381" cy="514922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Матрицаның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компоненттері</a:t>
            </a:r>
            <a:r>
              <a:rPr lang="ru-RU" dirty="0"/>
              <a:t> - </a:t>
            </a:r>
            <a:r>
              <a:rPr lang="ru-RU" dirty="0" err="1"/>
              <a:t>полисахаридтер</a:t>
            </a:r>
            <a:r>
              <a:rPr lang="ru-RU" dirty="0"/>
              <a:t>, </a:t>
            </a:r>
            <a:r>
              <a:rPr lang="ru-RU" dirty="0" err="1"/>
              <a:t>ақуыздар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жасушадан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ДНҚ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Матрицаның</a:t>
            </a:r>
            <a:r>
              <a:rPr lang="ru-RU" dirty="0"/>
              <a:t>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орта </a:t>
            </a:r>
            <a:r>
              <a:rPr lang="ru-RU" dirty="0" err="1"/>
              <a:t>жағдайына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микроорганизм </a:t>
            </a:r>
            <a:r>
              <a:rPr lang="ru-RU" dirty="0" err="1"/>
              <a:t>түріне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зәр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катетерінде</a:t>
            </a:r>
            <a:r>
              <a:rPr lang="ru-RU" dirty="0"/>
              <a:t> </a:t>
            </a:r>
            <a:r>
              <a:rPr lang="ru-RU" dirty="0" err="1"/>
              <a:t>биопленкалар</a:t>
            </a:r>
            <a:r>
              <a:rPr lang="ru-RU" dirty="0"/>
              <a:t>  </a:t>
            </a:r>
            <a:r>
              <a:rPr lang="ru-RU" dirty="0" err="1"/>
              <a:t>бетінде</a:t>
            </a:r>
            <a:r>
              <a:rPr lang="ru-RU" dirty="0"/>
              <a:t> кальций, магний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фосфаттардың</a:t>
            </a:r>
            <a:r>
              <a:rPr lang="ru-RU" dirty="0"/>
              <a:t> </a:t>
            </a:r>
            <a:r>
              <a:rPr lang="ru-RU" dirty="0" err="1"/>
              <a:t>бейорганикалық</a:t>
            </a:r>
            <a:r>
              <a:rPr lang="ru-RU" dirty="0"/>
              <a:t> </a:t>
            </a:r>
            <a:r>
              <a:rPr lang="ru-RU" dirty="0" err="1"/>
              <a:t>қосылыстарының</a:t>
            </a:r>
            <a:r>
              <a:rPr lang="ru-RU" dirty="0"/>
              <a:t> </a:t>
            </a:r>
            <a:r>
              <a:rPr lang="ru-RU" dirty="0" err="1"/>
              <a:t>кристаллиндер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  </a:t>
            </a:r>
            <a:r>
              <a:rPr lang="ru-RU" dirty="0" err="1"/>
              <a:t>жиі</a:t>
            </a:r>
            <a:r>
              <a:rPr lang="ru-RU" dirty="0"/>
              <a:t>  </a:t>
            </a:r>
            <a:r>
              <a:rPr lang="ru-RU" dirty="0" err="1"/>
              <a:t>байқалады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7" y="1687485"/>
            <a:ext cx="5846618" cy="31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62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AB8ADA3-3431-4BB2-B3C6-9274E8A90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253896"/>
              </p:ext>
            </p:extLst>
          </p:nvPr>
        </p:nvGraphicFramePr>
        <p:xfrm>
          <a:off x="4727521" y="555287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49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pic>
        <p:nvPicPr>
          <p:cNvPr id="2" name="Рисунок 3" descr="Изображение выглядит как коралл, сидит, закрытый&#10;&#10;Автоматически созданное описание">
            <a:extLst>
              <a:ext uri="{FF2B5EF4-FFF2-40B4-BE49-F238E27FC236}">
                <a16:creationId xmlns:a16="http://schemas.microsoft.com/office/drawing/2014/main" id="{0A984C0D-1427-423B-9B53-09F7312EE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22" r="20788" b="1"/>
          <a:stretch/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400" err="1"/>
              <a:t>Микроорганизмдердің</a:t>
            </a:r>
            <a:r>
              <a:rPr lang="ru-RU" sz="1400"/>
              <a:t> </a:t>
            </a:r>
            <a:r>
              <a:rPr lang="ru-RU" sz="1400" err="1"/>
              <a:t>бірнеше</a:t>
            </a:r>
            <a:r>
              <a:rPr lang="ru-RU" sz="1400"/>
              <a:t> </a:t>
            </a:r>
            <a:r>
              <a:rPr lang="ru-RU" sz="1400" err="1"/>
              <a:t>түрінен</a:t>
            </a:r>
            <a:r>
              <a:rPr lang="ru-RU" sz="1400"/>
              <a:t> </a:t>
            </a:r>
            <a:r>
              <a:rPr lang="ru-RU" sz="1400" err="1"/>
              <a:t>пайда</a:t>
            </a:r>
            <a:r>
              <a:rPr lang="ru-RU" sz="1400"/>
              <a:t> </a:t>
            </a:r>
            <a:r>
              <a:rPr lang="ru-RU" sz="1400" err="1"/>
              <a:t>болған</a:t>
            </a:r>
            <a:r>
              <a:rPr lang="ru-RU" sz="1400"/>
              <a:t> </a:t>
            </a:r>
            <a:r>
              <a:rPr lang="ru-RU" sz="1400" err="1"/>
              <a:t>биопленкалар</a:t>
            </a:r>
            <a:r>
              <a:rPr lang="ru-RU" sz="1400"/>
              <a:t> </a:t>
            </a:r>
            <a:r>
              <a:rPr lang="ru-RU" sz="1400" err="1"/>
              <a:t>аралас</a:t>
            </a:r>
            <a:r>
              <a:rPr lang="ru-RU" sz="1400"/>
              <a:t> (</a:t>
            </a:r>
            <a:r>
              <a:rPr lang="ru-RU" sz="1400" err="1"/>
              <a:t>көп</a:t>
            </a:r>
            <a:r>
              <a:rPr lang="ru-RU" sz="1400"/>
              <a:t> </a:t>
            </a:r>
            <a:r>
              <a:rPr lang="ru-RU" sz="1400" err="1"/>
              <a:t>түрлі</a:t>
            </a:r>
            <a:r>
              <a:rPr lang="en-GB" sz="1400"/>
              <a:t>)</a:t>
            </a:r>
            <a:r>
              <a:rPr lang="ru-RU" sz="1400"/>
              <a:t> </a:t>
            </a:r>
            <a:r>
              <a:rPr lang="ru-RU" sz="1400" err="1"/>
              <a:t>деп</a:t>
            </a:r>
            <a:r>
              <a:rPr lang="ru-RU" sz="1400"/>
              <a:t> </a:t>
            </a:r>
            <a:r>
              <a:rPr lang="ru-RU" sz="1400" err="1"/>
              <a:t>аталады</a:t>
            </a:r>
            <a:r>
              <a:rPr lang="ru-RU" sz="1400"/>
              <a:t>. </a:t>
            </a:r>
            <a:r>
              <a:rPr lang="ru-RU" sz="1400" err="1"/>
              <a:t>Саңырауқұлақтардың</a:t>
            </a:r>
            <a:r>
              <a:rPr lang="ru-RU" sz="1400"/>
              <a:t> </a:t>
            </a:r>
            <a:r>
              <a:rPr lang="ru-RU" sz="1400" err="1"/>
              <a:t>жіптерінен</a:t>
            </a:r>
            <a:r>
              <a:rPr lang="ru-RU" sz="1400"/>
              <a:t> </a:t>
            </a:r>
            <a:r>
              <a:rPr lang="ru-RU" sz="1400" err="1"/>
              <a:t>пайда</a:t>
            </a:r>
            <a:r>
              <a:rPr lang="ru-RU" sz="1400"/>
              <a:t> </a:t>
            </a:r>
            <a:r>
              <a:rPr lang="ru-RU" sz="1400" err="1"/>
              <a:t>болған</a:t>
            </a:r>
            <a:r>
              <a:rPr lang="ru-RU" sz="1400"/>
              <a:t> </a:t>
            </a:r>
            <a:r>
              <a:rPr lang="ru-RU" sz="1400" err="1"/>
              <a:t>биопленкалар</a:t>
            </a:r>
            <a:r>
              <a:rPr lang="ru-RU" sz="1400"/>
              <a:t>  </a:t>
            </a:r>
            <a:r>
              <a:rPr lang="ru-RU" sz="1400" err="1"/>
              <a:t>фунгальды</a:t>
            </a:r>
            <a:r>
              <a:rPr lang="ru-RU" sz="1400"/>
              <a:t> </a:t>
            </a:r>
            <a:r>
              <a:rPr lang="ru-RU" sz="1400" err="1"/>
              <a:t>деп</a:t>
            </a:r>
            <a:r>
              <a:rPr lang="ru-RU" sz="1400"/>
              <a:t> </a:t>
            </a:r>
            <a:r>
              <a:rPr lang="ru-RU" sz="1400" err="1"/>
              <a:t>аталады</a:t>
            </a:r>
            <a:r>
              <a:rPr lang="ru-RU" sz="1400"/>
              <a:t>. </a:t>
            </a:r>
            <a:r>
              <a:rPr lang="ru-RU" sz="1400" err="1"/>
              <a:t>Көбіне</a:t>
            </a:r>
            <a:r>
              <a:rPr lang="ru-RU" sz="1400"/>
              <a:t> </a:t>
            </a:r>
            <a:r>
              <a:rPr lang="ru-RU" sz="1400" err="1"/>
              <a:t>табиғи</a:t>
            </a:r>
            <a:r>
              <a:rPr lang="ru-RU" sz="1400"/>
              <a:t> </a:t>
            </a:r>
            <a:r>
              <a:rPr lang="ru-RU" sz="1400" err="1"/>
              <a:t>ортада</a:t>
            </a:r>
            <a:r>
              <a:rPr lang="ru-RU" sz="1400"/>
              <a:t> </a:t>
            </a:r>
            <a:r>
              <a:rPr lang="ru-RU" sz="1400" err="1"/>
              <a:t>микроорганизмдер</a:t>
            </a:r>
            <a:r>
              <a:rPr lang="ru-RU" sz="1400"/>
              <a:t> </a:t>
            </a:r>
            <a:r>
              <a:rPr lang="ru-RU" sz="1400" err="1"/>
              <a:t>экзополисахаридтер</a:t>
            </a:r>
            <a:r>
              <a:rPr lang="ru-RU" sz="1400"/>
              <a:t> мен </a:t>
            </a:r>
            <a:r>
              <a:rPr lang="ru-RU" sz="1400" err="1"/>
              <a:t>ақуыздарды</a:t>
            </a:r>
            <a:r>
              <a:rPr lang="ru-RU" sz="1400"/>
              <a:t> </a:t>
            </a:r>
            <a:r>
              <a:rPr lang="ru-RU" sz="1400" err="1"/>
              <a:t>бірлесіп</a:t>
            </a:r>
            <a:r>
              <a:rPr lang="ru-RU" sz="1400"/>
              <a:t> </a:t>
            </a:r>
            <a:r>
              <a:rPr lang="ru-RU" sz="1400" err="1"/>
              <a:t>өндіретін</a:t>
            </a:r>
            <a:r>
              <a:rPr lang="ru-RU" sz="1400"/>
              <a:t> </a:t>
            </a:r>
            <a:r>
              <a:rPr lang="ru-RU" sz="1400" err="1"/>
              <a:t>аралас</a:t>
            </a:r>
            <a:r>
              <a:rPr lang="ru-RU" sz="1400"/>
              <a:t> </a:t>
            </a:r>
            <a:r>
              <a:rPr lang="ru-RU" sz="1400" err="1"/>
              <a:t>биопленкаларда</a:t>
            </a:r>
            <a:r>
              <a:rPr lang="ru-RU" sz="1400"/>
              <a:t> </a:t>
            </a:r>
            <a:r>
              <a:rPr lang="ru-RU" sz="1400" err="1"/>
              <a:t>қатар</a:t>
            </a:r>
            <a:r>
              <a:rPr lang="ru-RU" sz="1400"/>
              <a:t> </a:t>
            </a:r>
            <a:r>
              <a:rPr lang="ru-RU" sz="1400" err="1"/>
              <a:t>өмір</a:t>
            </a:r>
            <a:r>
              <a:rPr lang="ru-RU" sz="1400"/>
              <a:t> </a:t>
            </a:r>
            <a:r>
              <a:rPr lang="ru-RU" sz="1400" err="1"/>
              <a:t>сүреді</a:t>
            </a:r>
            <a:r>
              <a:rPr lang="ru-RU" sz="1400"/>
              <a:t>.</a:t>
            </a:r>
          </a:p>
          <a:p>
            <a:pPr>
              <a:lnSpc>
                <a:spcPct val="90000"/>
              </a:lnSpc>
            </a:pPr>
            <a:r>
              <a:rPr lang="ru-RU" sz="1400" err="1"/>
              <a:t>Жасуша</a:t>
            </a:r>
            <a:r>
              <a:rPr lang="ru-RU" sz="1400"/>
              <a:t>  </a:t>
            </a:r>
            <a:r>
              <a:rPr lang="ru-RU" sz="1400" err="1"/>
              <a:t>қауымдастықтағы</a:t>
            </a:r>
            <a:r>
              <a:rPr lang="ru-RU" sz="1400"/>
              <a:t> </a:t>
            </a:r>
            <a:r>
              <a:rPr lang="ru-RU" sz="1400" err="1"/>
              <a:t>реттеудің</a:t>
            </a:r>
            <a:r>
              <a:rPr lang="ru-RU" sz="1400"/>
              <a:t> </a:t>
            </a:r>
            <a:r>
              <a:rPr lang="ru-RU" sz="1400" err="1"/>
              <a:t>маңызды</a:t>
            </a:r>
            <a:r>
              <a:rPr lang="ru-RU" sz="1400"/>
              <a:t> </a:t>
            </a:r>
            <a:r>
              <a:rPr lang="ru-RU" sz="1400" err="1"/>
              <a:t>механизмі</a:t>
            </a:r>
            <a:r>
              <a:rPr lang="ru-RU" sz="1400"/>
              <a:t> </a:t>
            </a:r>
            <a:r>
              <a:rPr lang="ru-RU" sz="1400" err="1"/>
              <a:t>кворумды</a:t>
            </a:r>
            <a:r>
              <a:rPr lang="ru-RU" sz="1400"/>
              <a:t> </a:t>
            </a:r>
            <a:r>
              <a:rPr lang="ru-RU" sz="1400" err="1"/>
              <a:t>сезіну</a:t>
            </a:r>
            <a:r>
              <a:rPr lang="ru-RU" sz="1400"/>
              <a:t> (</a:t>
            </a:r>
            <a:r>
              <a:rPr lang="en-GB" sz="1400"/>
              <a:t>QS) </a:t>
            </a:r>
            <a:r>
              <a:rPr lang="ru-RU" sz="1400" err="1"/>
              <a:t>болып</a:t>
            </a:r>
            <a:r>
              <a:rPr lang="ru-RU" sz="1400"/>
              <a:t> </a:t>
            </a:r>
            <a:r>
              <a:rPr lang="ru-RU" sz="1400" err="1"/>
              <a:t>табылады</a:t>
            </a:r>
            <a:r>
              <a:rPr lang="ru-RU" sz="1400"/>
              <a:t>. </a:t>
            </a:r>
            <a:r>
              <a:rPr lang="ru-RU" sz="1400" err="1"/>
              <a:t>Кворумды</a:t>
            </a:r>
            <a:r>
              <a:rPr lang="ru-RU" sz="1400"/>
              <a:t> </a:t>
            </a:r>
            <a:r>
              <a:rPr lang="ru-RU" sz="1400" err="1"/>
              <a:t>сезіну</a:t>
            </a:r>
            <a:r>
              <a:rPr lang="ru-RU" sz="1400"/>
              <a:t> - </a:t>
            </a:r>
            <a:r>
              <a:rPr lang="ru-RU" sz="1400" err="1"/>
              <a:t>олардың</a:t>
            </a:r>
            <a:r>
              <a:rPr lang="ru-RU" sz="1400"/>
              <a:t> </a:t>
            </a:r>
            <a:r>
              <a:rPr lang="ru-RU" sz="1400" err="1"/>
              <a:t>тығыздығына</a:t>
            </a:r>
            <a:r>
              <a:rPr lang="ru-RU" sz="1400"/>
              <a:t> </a:t>
            </a:r>
            <a:r>
              <a:rPr lang="ru-RU" sz="1400" err="1"/>
              <a:t>байланысты</a:t>
            </a:r>
            <a:r>
              <a:rPr lang="ru-RU" sz="1400"/>
              <a:t> </a:t>
            </a:r>
            <a:r>
              <a:rPr lang="ru-RU" sz="1400" err="1"/>
              <a:t>бактериялардың</a:t>
            </a:r>
            <a:r>
              <a:rPr lang="ru-RU" sz="1400"/>
              <a:t> </a:t>
            </a:r>
            <a:r>
              <a:rPr lang="ru-RU" sz="1400" err="1"/>
              <a:t>гендік</a:t>
            </a:r>
            <a:r>
              <a:rPr lang="ru-RU" sz="1400"/>
              <a:t> </a:t>
            </a:r>
            <a:r>
              <a:rPr lang="ru-RU" sz="1400" err="1"/>
              <a:t>экспрессиясының</a:t>
            </a:r>
            <a:r>
              <a:rPr lang="ru-RU" sz="1400"/>
              <a:t> </a:t>
            </a:r>
            <a:r>
              <a:rPr lang="ru-RU" sz="1400" err="1"/>
              <a:t>реттелуінің</a:t>
            </a:r>
            <a:r>
              <a:rPr lang="ru-RU" sz="1400"/>
              <a:t> </a:t>
            </a:r>
            <a:r>
              <a:rPr lang="ru-RU" sz="1400" err="1"/>
              <a:t>ерекше</a:t>
            </a:r>
            <a:r>
              <a:rPr lang="ru-RU" sz="1400"/>
              <a:t> </a:t>
            </a:r>
            <a:r>
              <a:rPr lang="ru-RU" sz="1400" err="1"/>
              <a:t>түрі</a:t>
            </a:r>
            <a:r>
              <a:rPr lang="ru-RU" sz="140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err="1"/>
              <a:t>Автоиндуктор</a:t>
            </a:r>
            <a:r>
              <a:rPr lang="ru-RU" sz="1400"/>
              <a:t> </a:t>
            </a:r>
            <a:r>
              <a:rPr lang="ru-RU" sz="1400" err="1"/>
              <a:t>деп</a:t>
            </a:r>
            <a:r>
              <a:rPr lang="ru-RU" sz="1400"/>
              <a:t> </a:t>
            </a:r>
            <a:r>
              <a:rPr lang="ru-RU" sz="1400" err="1"/>
              <a:t>аталатын</a:t>
            </a:r>
            <a:r>
              <a:rPr lang="ru-RU" sz="1400"/>
              <a:t> </a:t>
            </a:r>
            <a:r>
              <a:rPr lang="ru-RU" sz="1400" err="1"/>
              <a:t>мамандандырылған</a:t>
            </a:r>
            <a:r>
              <a:rPr lang="ru-RU" sz="1400"/>
              <a:t> </a:t>
            </a:r>
            <a:r>
              <a:rPr lang="ru-RU" sz="1400" err="1"/>
              <a:t>заттар</a:t>
            </a:r>
            <a:r>
              <a:rPr lang="ru-RU" sz="1400"/>
              <a:t> </a:t>
            </a:r>
            <a:r>
              <a:rPr lang="ru-RU" sz="1400" err="1"/>
              <a:t>жасушалар</a:t>
            </a:r>
            <a:r>
              <a:rPr lang="ru-RU" sz="1400"/>
              <a:t> </a:t>
            </a:r>
            <a:r>
              <a:rPr lang="ru-RU" sz="1400" err="1"/>
              <a:t>арқылы</a:t>
            </a:r>
            <a:r>
              <a:rPr lang="ru-RU" sz="1400"/>
              <a:t> </a:t>
            </a:r>
            <a:r>
              <a:rPr lang="ru-RU" sz="1400" err="1"/>
              <a:t>шығарылып</a:t>
            </a:r>
            <a:r>
              <a:rPr lang="ru-RU" sz="1400"/>
              <a:t>, </a:t>
            </a:r>
            <a:r>
              <a:rPr lang="ru-RU" sz="1400" err="1"/>
              <a:t>клеткалық</a:t>
            </a:r>
            <a:r>
              <a:rPr lang="ru-RU" sz="1400"/>
              <a:t> </a:t>
            </a:r>
            <a:r>
              <a:rPr lang="ru-RU" sz="1400" err="1"/>
              <a:t>популяцияның</a:t>
            </a:r>
            <a:r>
              <a:rPr lang="ru-RU" sz="1400"/>
              <a:t> </a:t>
            </a:r>
            <a:r>
              <a:rPr lang="ru-RU" sz="1400" err="1"/>
              <a:t>өсуі</a:t>
            </a:r>
            <a:r>
              <a:rPr lang="ru-RU" sz="1400"/>
              <a:t> </a:t>
            </a:r>
            <a:r>
              <a:rPr lang="ru-RU" sz="1400" err="1"/>
              <a:t>кезінде</a:t>
            </a:r>
            <a:r>
              <a:rPr lang="ru-RU" sz="1400"/>
              <a:t> </a:t>
            </a:r>
            <a:r>
              <a:rPr lang="ru-RU" sz="1400" err="1"/>
              <a:t>қоршаған</a:t>
            </a:r>
            <a:r>
              <a:rPr lang="ru-RU" sz="1400"/>
              <a:t> </a:t>
            </a:r>
            <a:r>
              <a:rPr lang="ru-RU" sz="1400" err="1"/>
              <a:t>ортада</a:t>
            </a:r>
            <a:r>
              <a:rPr lang="ru-RU" sz="1400"/>
              <a:t> </a:t>
            </a:r>
            <a:r>
              <a:rPr lang="ru-RU" sz="1400" err="1"/>
              <a:t>жинақталады</a:t>
            </a:r>
            <a:r>
              <a:rPr lang="ru-RU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09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err="1"/>
              <a:t>Бактериялардың</a:t>
            </a:r>
            <a:r>
              <a:rPr lang="ru-RU" sz="1700"/>
              <a:t> </a:t>
            </a:r>
            <a:r>
              <a:rPr lang="ru-RU" sz="1700" err="1"/>
              <a:t>әр</a:t>
            </a:r>
            <a:r>
              <a:rPr lang="ru-RU" sz="1700"/>
              <a:t> </a:t>
            </a:r>
            <a:r>
              <a:rPr lang="ru-RU" sz="1700" err="1"/>
              <a:t>түрлі</a:t>
            </a:r>
            <a:r>
              <a:rPr lang="ru-RU" sz="1700"/>
              <a:t> </a:t>
            </a:r>
            <a:r>
              <a:rPr lang="ru-RU" sz="1700" err="1"/>
              <a:t>медициналық</a:t>
            </a:r>
            <a:r>
              <a:rPr lang="ru-RU" sz="1700"/>
              <a:t> </a:t>
            </a:r>
            <a:r>
              <a:rPr lang="ru-RU" sz="1700" err="1"/>
              <a:t>аспаптар</a:t>
            </a:r>
            <a:r>
              <a:rPr lang="ru-RU" sz="1700"/>
              <a:t> мен </a:t>
            </a:r>
            <a:r>
              <a:rPr lang="ru-RU" sz="1700" err="1"/>
              <a:t>жабдықтардың</a:t>
            </a:r>
            <a:r>
              <a:rPr lang="ru-RU" sz="1700"/>
              <a:t>, катетер мен </a:t>
            </a:r>
            <a:r>
              <a:rPr lang="ru-RU" sz="1700" err="1"/>
              <a:t>имплантанттардың</a:t>
            </a:r>
            <a:r>
              <a:rPr lang="ru-RU" sz="1700"/>
              <a:t> </a:t>
            </a:r>
            <a:r>
              <a:rPr lang="ru-RU" sz="1700" err="1"/>
              <a:t>бетінде</a:t>
            </a:r>
            <a:r>
              <a:rPr lang="ru-RU" sz="1700"/>
              <a:t> </a:t>
            </a:r>
            <a:r>
              <a:rPr lang="ru-RU" sz="1700" err="1"/>
              <a:t>биопленкалар</a:t>
            </a:r>
            <a:r>
              <a:rPr lang="ru-RU" sz="1700"/>
              <a:t> </a:t>
            </a:r>
            <a:r>
              <a:rPr lang="ru-RU" sz="1700" err="1"/>
              <a:t>түзу</a:t>
            </a:r>
            <a:r>
              <a:rPr lang="ru-RU" sz="1700"/>
              <a:t> </a:t>
            </a:r>
            <a:r>
              <a:rPr lang="ru-RU" sz="1700" err="1"/>
              <a:t>қабілеті</a:t>
            </a:r>
            <a:r>
              <a:rPr lang="ru-RU" sz="1700"/>
              <a:t> </a:t>
            </a:r>
            <a:r>
              <a:rPr lang="ru-RU" sz="1700" err="1"/>
              <a:t>медициналық</a:t>
            </a:r>
            <a:r>
              <a:rPr lang="ru-RU" sz="1700"/>
              <a:t> </a:t>
            </a:r>
            <a:r>
              <a:rPr lang="ru-RU" sz="1700" err="1"/>
              <a:t>практикада</a:t>
            </a:r>
            <a:r>
              <a:rPr lang="ru-RU" sz="1700"/>
              <a:t> </a:t>
            </a:r>
            <a:r>
              <a:rPr lang="ru-RU" sz="1700" err="1"/>
              <a:t>үлкен</a:t>
            </a:r>
            <a:r>
              <a:rPr lang="ru-RU" sz="1700"/>
              <a:t> </a:t>
            </a:r>
            <a:r>
              <a:rPr lang="ru-RU" sz="1700" err="1"/>
              <a:t>мәселелер</a:t>
            </a:r>
            <a:r>
              <a:rPr lang="ru-RU" sz="1700"/>
              <a:t> </a:t>
            </a:r>
            <a:r>
              <a:rPr lang="ru-RU" sz="1700" err="1"/>
              <a:t>туғызады</a:t>
            </a:r>
            <a:r>
              <a:rPr lang="ru-RU" sz="1700"/>
              <a:t> . </a:t>
            </a:r>
          </a:p>
          <a:p>
            <a:pPr>
              <a:lnSpc>
                <a:spcPct val="90000"/>
              </a:lnSpc>
            </a:pPr>
            <a:r>
              <a:rPr lang="ru-RU" sz="1700"/>
              <a:t> </a:t>
            </a:r>
            <a:r>
              <a:rPr lang="ru-RU" sz="1700" err="1"/>
              <a:t>Сонымен</a:t>
            </a:r>
            <a:r>
              <a:rPr lang="ru-RU" sz="1700"/>
              <a:t>, </a:t>
            </a:r>
            <a:r>
              <a:rPr lang="ru-RU" sz="1700" err="1"/>
              <a:t>қазіргі</a:t>
            </a:r>
            <a:r>
              <a:rPr lang="ru-RU" sz="1700"/>
              <a:t> </a:t>
            </a:r>
            <a:r>
              <a:rPr lang="ru-RU" sz="1700" err="1"/>
              <a:t>кезде</a:t>
            </a:r>
            <a:r>
              <a:rPr lang="ru-RU" sz="1700"/>
              <a:t> </a:t>
            </a:r>
            <a:r>
              <a:rPr lang="ru-RU" sz="1700" err="1"/>
              <a:t>хирургияда</a:t>
            </a:r>
            <a:r>
              <a:rPr lang="ru-RU" sz="1700"/>
              <a:t> </a:t>
            </a:r>
            <a:r>
              <a:rPr lang="ru-RU" sz="1700" err="1"/>
              <a:t>медициналық</a:t>
            </a:r>
            <a:r>
              <a:rPr lang="ru-RU" sz="1700"/>
              <a:t> </a:t>
            </a:r>
            <a:r>
              <a:rPr lang="ru-RU" sz="1700" err="1"/>
              <a:t>имплантаттарда</a:t>
            </a:r>
            <a:r>
              <a:rPr lang="ru-RU" sz="1700"/>
              <a:t>, </a:t>
            </a:r>
            <a:r>
              <a:rPr lang="ru-RU" sz="1700" err="1"/>
              <a:t>катетерлерде</a:t>
            </a:r>
            <a:r>
              <a:rPr lang="ru-RU" sz="1700"/>
              <a:t>, </a:t>
            </a:r>
            <a:r>
              <a:rPr lang="ru-RU" sz="1700" err="1"/>
              <a:t>протездерде</a:t>
            </a:r>
            <a:r>
              <a:rPr lang="ru-RU" sz="1700"/>
              <a:t>, </a:t>
            </a:r>
            <a:r>
              <a:rPr lang="ru-RU" sz="1700" err="1"/>
              <a:t>жүрек</a:t>
            </a:r>
            <a:r>
              <a:rPr lang="ru-RU" sz="1700"/>
              <a:t> </a:t>
            </a:r>
            <a:r>
              <a:rPr lang="ru-RU" sz="1700" err="1"/>
              <a:t>клапандарында</a:t>
            </a:r>
            <a:r>
              <a:rPr lang="ru-RU" sz="1700"/>
              <a:t>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операциялар</a:t>
            </a:r>
            <a:r>
              <a:rPr lang="ru-RU" sz="1700"/>
              <a:t> </a:t>
            </a:r>
            <a:r>
              <a:rPr lang="ru-RU" sz="1700" err="1"/>
              <a:t>кезінде</a:t>
            </a:r>
            <a:r>
              <a:rPr lang="ru-RU" sz="1700"/>
              <a:t> </a:t>
            </a:r>
            <a:r>
              <a:rPr lang="ru-RU" sz="1700" err="1"/>
              <a:t>қондырылған</a:t>
            </a:r>
            <a:r>
              <a:rPr lang="ru-RU" sz="1700"/>
              <a:t> </a:t>
            </a:r>
            <a:r>
              <a:rPr lang="ru-RU" sz="1700" err="1"/>
              <a:t>техникалық</a:t>
            </a:r>
            <a:r>
              <a:rPr lang="ru-RU" sz="1700"/>
              <a:t> </a:t>
            </a:r>
            <a:r>
              <a:rPr lang="ru-RU" sz="1700" err="1"/>
              <a:t>құрылымдарда</a:t>
            </a:r>
            <a:r>
              <a:rPr lang="ru-RU" sz="1700"/>
              <a:t> </a:t>
            </a:r>
            <a:r>
              <a:rPr lang="ru-RU" sz="1700" err="1"/>
              <a:t>пайда</a:t>
            </a:r>
            <a:r>
              <a:rPr lang="ru-RU" sz="1700"/>
              <a:t> </a:t>
            </a:r>
            <a:r>
              <a:rPr lang="ru-RU" sz="1700" err="1"/>
              <a:t>болатын</a:t>
            </a:r>
            <a:r>
              <a:rPr lang="ru-RU" sz="1700"/>
              <a:t> </a:t>
            </a:r>
            <a:r>
              <a:rPr lang="ru-RU" sz="1700" err="1"/>
              <a:t>микробтық</a:t>
            </a:r>
            <a:r>
              <a:rPr lang="ru-RU" sz="1700"/>
              <a:t> </a:t>
            </a:r>
            <a:r>
              <a:rPr lang="ru-RU" sz="1700" err="1"/>
              <a:t>биопленкаларды</a:t>
            </a:r>
            <a:r>
              <a:rPr lang="kk-KZ" sz="1700"/>
              <a:t>ң </a:t>
            </a:r>
            <a:r>
              <a:rPr lang="ru-RU" sz="1700" err="1"/>
              <a:t>мәселелері</a:t>
            </a:r>
            <a:r>
              <a:rPr lang="ru-RU" sz="1700"/>
              <a:t> </a:t>
            </a:r>
            <a:r>
              <a:rPr lang="ru-RU" sz="1700" err="1"/>
              <a:t>алдыңғы</a:t>
            </a:r>
            <a:r>
              <a:rPr lang="ru-RU" sz="1700"/>
              <a:t> </a:t>
            </a:r>
            <a:r>
              <a:rPr lang="ru-RU" sz="1700" err="1"/>
              <a:t>қатарға</a:t>
            </a:r>
            <a:r>
              <a:rPr lang="ru-RU" sz="1700"/>
              <a:t> </a:t>
            </a:r>
            <a:r>
              <a:rPr lang="ru-RU" sz="1700" err="1"/>
              <a:t>шығады</a:t>
            </a:r>
            <a:r>
              <a:rPr lang="ru-RU" sz="1700"/>
              <a:t>. </a:t>
            </a:r>
            <a:r>
              <a:rPr lang="ru-RU" sz="1700" err="1"/>
              <a:t>Имплантацияланған</a:t>
            </a:r>
            <a:r>
              <a:rPr lang="ru-RU" sz="1700"/>
              <a:t> </a:t>
            </a:r>
            <a:r>
              <a:rPr lang="ru-RU" sz="1700" err="1"/>
              <a:t>медициналық</a:t>
            </a:r>
            <a:r>
              <a:rPr lang="ru-RU" sz="1700"/>
              <a:t> </a:t>
            </a:r>
            <a:r>
              <a:rPr lang="ru-RU" sz="1700" err="1"/>
              <a:t>құрылғылардың</a:t>
            </a:r>
            <a:r>
              <a:rPr lang="ru-RU" sz="1700"/>
              <a:t> </a:t>
            </a:r>
            <a:r>
              <a:rPr lang="ru-RU" sz="1700" err="1"/>
              <a:t>созылмалы</a:t>
            </a:r>
            <a:r>
              <a:rPr lang="ru-RU" sz="1700"/>
              <a:t> </a:t>
            </a:r>
            <a:r>
              <a:rPr lang="ru-RU" sz="1700" err="1"/>
              <a:t>инфекциясы</a:t>
            </a:r>
            <a:r>
              <a:rPr lang="ru-RU" sz="1700"/>
              <a:t> </a:t>
            </a:r>
            <a:r>
              <a:rPr lang="ru-RU" sz="1700" err="1"/>
              <a:t>науқастардың</a:t>
            </a:r>
            <a:r>
              <a:rPr lang="ru-RU" sz="1700"/>
              <a:t> </a:t>
            </a:r>
            <a:r>
              <a:rPr lang="ru-RU" sz="1700" err="1"/>
              <a:t>сепсисіне</a:t>
            </a:r>
            <a:r>
              <a:rPr lang="ru-RU" sz="1700"/>
              <a:t>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өліміне</a:t>
            </a:r>
            <a:r>
              <a:rPr lang="ru-RU" sz="1700"/>
              <a:t> </a:t>
            </a:r>
            <a:r>
              <a:rPr lang="ru-RU" sz="1700" err="1"/>
              <a:t>әкелуі</a:t>
            </a:r>
            <a:r>
              <a:rPr lang="ru-RU" sz="1700"/>
              <a:t> </a:t>
            </a:r>
            <a:r>
              <a:rPr lang="ru-RU" sz="1700" err="1"/>
              <a:t>мүмкін</a:t>
            </a:r>
            <a:r>
              <a:rPr lang="ru-RU" sz="1700"/>
              <a:t>, </a:t>
            </a:r>
            <a:r>
              <a:rPr lang="ru-RU" sz="1700" err="1"/>
              <a:t>әсіресе</a:t>
            </a:r>
            <a:r>
              <a:rPr lang="ru-RU" sz="1700"/>
              <a:t> </a:t>
            </a:r>
            <a:r>
              <a:rPr lang="ru-RU" sz="1700" err="1"/>
              <a:t>иммунитеті</a:t>
            </a:r>
            <a:r>
              <a:rPr lang="ru-RU" sz="1700"/>
              <a:t> </a:t>
            </a:r>
            <a:r>
              <a:rPr lang="ru-RU" sz="1700" err="1"/>
              <a:t>төмен</a:t>
            </a:r>
            <a:r>
              <a:rPr lang="ru-RU" sz="1700"/>
              <a:t> </a:t>
            </a:r>
            <a:r>
              <a:rPr lang="ru-RU" sz="1700" err="1"/>
              <a:t>адамдарда</a:t>
            </a:r>
            <a:r>
              <a:rPr lang="ru-RU" sz="1700"/>
              <a:t>, </a:t>
            </a:r>
            <a:r>
              <a:rPr lang="ru-RU" sz="1700" err="1"/>
              <a:t>сондықтан</a:t>
            </a:r>
            <a:r>
              <a:rPr lang="ru-RU" sz="1700"/>
              <a:t> </a:t>
            </a:r>
            <a:r>
              <a:rPr lang="ru-RU" sz="1700" err="1"/>
              <a:t>синтетикалық</a:t>
            </a:r>
            <a:r>
              <a:rPr lang="ru-RU" sz="1700"/>
              <a:t> </a:t>
            </a:r>
            <a:r>
              <a:rPr lang="ru-RU" sz="1700" err="1"/>
              <a:t>имплантаттар</a:t>
            </a:r>
            <a:r>
              <a:rPr lang="ru-RU" sz="1700"/>
              <a:t> да </a:t>
            </a:r>
            <a:r>
              <a:rPr lang="ru-RU" sz="1700" err="1"/>
              <a:t>биопленкалардың</a:t>
            </a:r>
            <a:r>
              <a:rPr lang="ru-RU" sz="1700"/>
              <a:t> </a:t>
            </a:r>
            <a:r>
              <a:rPr lang="ru-RU" sz="1700" err="1"/>
              <a:t>түзілуі</a:t>
            </a:r>
            <a:r>
              <a:rPr lang="ru-RU" sz="1700"/>
              <a:t>  </a:t>
            </a:r>
            <a:r>
              <a:rPr lang="ru-RU" sz="1700" err="1"/>
              <a:t>оларды</a:t>
            </a:r>
            <a:r>
              <a:rPr lang="ru-RU" sz="1700"/>
              <a:t> </a:t>
            </a:r>
            <a:r>
              <a:rPr lang="ru-RU" sz="1700" err="1"/>
              <a:t>ойдағыдай</a:t>
            </a:r>
            <a:r>
              <a:rPr lang="ru-RU" sz="1700"/>
              <a:t> </a:t>
            </a:r>
            <a:r>
              <a:rPr lang="ru-RU" sz="1700" err="1"/>
              <a:t>жүзеге</a:t>
            </a:r>
            <a:r>
              <a:rPr lang="ru-RU" sz="1700"/>
              <a:t> </a:t>
            </a:r>
            <a:r>
              <a:rPr lang="ru-RU" sz="1700" err="1"/>
              <a:t>асырудың</a:t>
            </a:r>
            <a:r>
              <a:rPr lang="ru-RU" sz="1700"/>
              <a:t>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тиімді</a:t>
            </a:r>
            <a:r>
              <a:rPr lang="ru-RU" sz="1700"/>
              <a:t> </a:t>
            </a:r>
            <a:r>
              <a:rPr lang="ru-RU" sz="1700" err="1"/>
              <a:t>қызмет</a:t>
            </a:r>
            <a:r>
              <a:rPr lang="ru-RU" sz="1700"/>
              <a:t> </a:t>
            </a:r>
            <a:r>
              <a:rPr lang="ru-RU" sz="1700" err="1"/>
              <a:t>етудің</a:t>
            </a:r>
            <a:r>
              <a:rPr lang="ru-RU" sz="1700"/>
              <a:t> </a:t>
            </a:r>
            <a:r>
              <a:rPr lang="ru-RU" sz="1700" err="1"/>
              <a:t>үлкен</a:t>
            </a:r>
            <a:r>
              <a:rPr lang="ru-RU" sz="1700"/>
              <a:t> </a:t>
            </a:r>
            <a:r>
              <a:rPr lang="ru-RU" sz="1700" err="1"/>
              <a:t>проблемасы</a:t>
            </a:r>
            <a:r>
              <a:rPr lang="ru-RU" sz="1700"/>
              <a:t> </a:t>
            </a:r>
            <a:r>
              <a:rPr lang="ru-RU" sz="1700" err="1"/>
              <a:t>болып</a:t>
            </a:r>
            <a:r>
              <a:rPr lang="ru-RU" sz="1700"/>
              <a:t> </a:t>
            </a:r>
            <a:r>
              <a:rPr lang="ru-RU" sz="1700" err="1"/>
              <a:t>табылады</a:t>
            </a: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327319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Бетінде</a:t>
            </a:r>
            <a:r>
              <a:rPr lang="ru-RU" sz="2000" dirty="0"/>
              <a:t> </a:t>
            </a:r>
            <a:r>
              <a:rPr lang="ru-RU" sz="2000" dirty="0" err="1"/>
              <a:t>биопленкаларды</a:t>
            </a:r>
            <a:r>
              <a:rPr lang="ru-RU" sz="2000" dirty="0"/>
              <a:t>  </a:t>
            </a:r>
            <a:r>
              <a:rPr lang="ru-RU" sz="2000" dirty="0" err="1"/>
              <a:t>түзе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медициналық</a:t>
            </a:r>
            <a:r>
              <a:rPr lang="ru-RU" sz="2000" dirty="0"/>
              <a:t> </a:t>
            </a:r>
            <a:r>
              <a:rPr lang="ru-RU" sz="2000" dirty="0" err="1"/>
              <a:t>құрылғылар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84836"/>
              </p:ext>
            </p:extLst>
          </p:nvPr>
        </p:nvGraphicFramePr>
        <p:xfrm>
          <a:off x="2264058" y="1302327"/>
          <a:ext cx="7697360" cy="543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134498" imgH="6694440" progId="Word.Document.12">
                  <p:embed/>
                </p:oleObj>
              </mc:Choice>
              <mc:Fallback>
                <p:oleObj name="Документ" r:id="rId2" imgW="6134498" imgH="6694440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058" y="1302327"/>
                        <a:ext cx="7697360" cy="5431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4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2036" y="595745"/>
            <a:ext cx="9412576" cy="531547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көздеріне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микробтық</a:t>
            </a:r>
            <a:r>
              <a:rPr lang="ru-RU" dirty="0"/>
              <a:t> </a:t>
            </a:r>
            <a:r>
              <a:rPr lang="ru-RU" dirty="0" err="1"/>
              <a:t>инфекциялардың</a:t>
            </a:r>
            <a:r>
              <a:rPr lang="ru-RU" dirty="0"/>
              <a:t> 60-65-тен 80% -</a:t>
            </a:r>
            <a:r>
              <a:rPr lang="ru-RU" dirty="0" err="1"/>
              <a:t>ке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биопленкалардың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құралдар</a:t>
            </a:r>
            <a:r>
              <a:rPr lang="ru-RU" dirty="0"/>
              <a:t> мен </a:t>
            </a:r>
            <a:r>
              <a:rPr lang="ru-RU" dirty="0" err="1"/>
              <a:t>катетерлердің</a:t>
            </a:r>
            <a:r>
              <a:rPr lang="ru-RU" dirty="0"/>
              <a:t> </a:t>
            </a:r>
            <a:r>
              <a:rPr lang="ru-RU" dirty="0" err="1"/>
              <a:t>бетіндегі</a:t>
            </a:r>
            <a:r>
              <a:rPr lang="ru-RU" dirty="0"/>
              <a:t> </a:t>
            </a:r>
            <a:r>
              <a:rPr lang="ru-RU" dirty="0" err="1"/>
              <a:t>патогендердің</a:t>
            </a:r>
            <a:r>
              <a:rPr lang="ru-RU" dirty="0"/>
              <a:t> </a:t>
            </a:r>
            <a:r>
              <a:rPr lang="ru-RU" dirty="0" err="1"/>
              <a:t>колонизациясымен</a:t>
            </a:r>
            <a:r>
              <a:rPr lang="ru-RU" dirty="0"/>
              <a:t>, </a:t>
            </a:r>
            <a:r>
              <a:rPr lang="ru-RU" dirty="0" err="1"/>
              <a:t>адгезиясымен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сақталуымен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ұлпалық</a:t>
            </a:r>
            <a:r>
              <a:rPr lang="ru-RU" dirty="0"/>
              <a:t> </a:t>
            </a:r>
            <a:r>
              <a:rPr lang="ru-RU" dirty="0" err="1"/>
              <a:t>инфекциялар</a:t>
            </a:r>
            <a:r>
              <a:rPr lang="ru-RU" dirty="0"/>
              <a:t>(</a:t>
            </a:r>
            <a:r>
              <a:rPr lang="ru-RU" dirty="0" err="1"/>
              <a:t>тіндік</a:t>
            </a:r>
            <a:r>
              <a:rPr lang="ru-RU" dirty="0"/>
              <a:t> </a:t>
            </a:r>
            <a:r>
              <a:rPr lang="ru-RU" dirty="0" err="1"/>
              <a:t>инфекциялар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жанама</a:t>
            </a:r>
            <a:r>
              <a:rPr lang="ru-RU" dirty="0"/>
              <a:t> </a:t>
            </a:r>
            <a:r>
              <a:rPr lang="ru-RU" dirty="0" err="1"/>
              <a:t>инфекциялар</a:t>
            </a:r>
            <a:r>
              <a:rPr lang="ru-RU" dirty="0"/>
              <a:t> (</a:t>
            </a:r>
            <a:r>
              <a:rPr lang="ru-RU" dirty="0" err="1"/>
              <a:t>құрылғыға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инфекциялар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Грам-позитивті</a:t>
            </a:r>
            <a:r>
              <a:rPr lang="ru-RU" dirty="0"/>
              <a:t> (</a:t>
            </a:r>
            <a:r>
              <a:rPr lang="en-GB" dirty="0"/>
              <a:t>Enterococcus spp., Staphylococcus spp., Streptococcus </a:t>
            </a:r>
            <a:r>
              <a:rPr lang="en-GB" dirty="0" err="1"/>
              <a:t>viridans</a:t>
            </a:r>
            <a:r>
              <a:rPr lang="en-GB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грамтеріс</a:t>
            </a:r>
            <a:r>
              <a:rPr lang="ru-RU" dirty="0"/>
              <a:t> (</a:t>
            </a:r>
            <a:r>
              <a:rPr lang="en-GB" dirty="0"/>
              <a:t>E. coli, K. </a:t>
            </a:r>
            <a:r>
              <a:rPr lang="en-GB" dirty="0" err="1"/>
              <a:t>pneumoniae</a:t>
            </a:r>
            <a:r>
              <a:rPr lang="en-GB" dirty="0"/>
              <a:t>, Proteus mirabilis, Pseudomonas </a:t>
            </a:r>
            <a:r>
              <a:rPr lang="en-GB" dirty="0" err="1"/>
              <a:t>aeruginosa</a:t>
            </a:r>
            <a:r>
              <a:rPr lang="en-GB" dirty="0"/>
              <a:t>, </a:t>
            </a:r>
            <a:r>
              <a:rPr lang="en-GB" dirty="0" err="1"/>
              <a:t>Acinetobacter</a:t>
            </a:r>
            <a:r>
              <a:rPr lang="en-GB" dirty="0"/>
              <a:t> spp., </a:t>
            </a:r>
            <a:r>
              <a:rPr lang="ru-RU" dirty="0" err="1"/>
              <a:t>Т.б</a:t>
            </a:r>
            <a:r>
              <a:rPr lang="ru-RU" dirty="0"/>
              <a:t>.) </a:t>
            </a:r>
            <a:r>
              <a:rPr lang="ru-RU" dirty="0" err="1"/>
              <a:t>бактериялары</a:t>
            </a:r>
            <a:r>
              <a:rPr lang="ru-RU" dirty="0"/>
              <a:t> </a:t>
            </a:r>
            <a:r>
              <a:rPr lang="ru-RU" dirty="0" err="1"/>
              <a:t>биопленкалар</a:t>
            </a:r>
            <a:r>
              <a:rPr lang="ru-RU" dirty="0"/>
              <a:t> </a:t>
            </a:r>
            <a:r>
              <a:rPr lang="ru-RU" dirty="0" err="1"/>
              <a:t>түзе</a:t>
            </a:r>
            <a:r>
              <a:rPr lang="ru-RU" dirty="0"/>
              <a:t> </a:t>
            </a:r>
            <a:r>
              <a:rPr lang="ru-RU" dirty="0" err="1"/>
              <a:t>алатындығы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. </a:t>
            </a:r>
            <a:r>
              <a:rPr lang="ru-RU" dirty="0" err="1"/>
              <a:t>Патогендік</a:t>
            </a:r>
            <a:r>
              <a:rPr lang="ru-RU" dirty="0"/>
              <a:t>, </a:t>
            </a:r>
            <a:r>
              <a:rPr lang="ru-RU" dirty="0" err="1"/>
              <a:t>шартты-патогенді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патогенді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микроорганизмдер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бірлестіктері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ағзасында</a:t>
            </a:r>
            <a:r>
              <a:rPr lang="ru-RU" dirty="0"/>
              <a:t> </a:t>
            </a:r>
            <a:r>
              <a:rPr lang="ru-RU" dirty="0" err="1"/>
              <a:t>биопленкалар</a:t>
            </a:r>
            <a:r>
              <a:rPr lang="ru-RU" dirty="0"/>
              <a:t> </a:t>
            </a:r>
            <a:r>
              <a:rPr lang="ru-RU" dirty="0" err="1"/>
              <a:t>түзуге</a:t>
            </a:r>
            <a:r>
              <a:rPr lang="ru-RU" dirty="0"/>
              <a:t> </a:t>
            </a:r>
            <a:r>
              <a:rPr lang="ru-RU" dirty="0" err="1"/>
              <a:t>қабілетті</a:t>
            </a:r>
            <a:r>
              <a:rPr lang="ru-RU" dirty="0"/>
              <a:t>.</a:t>
            </a:r>
          </a:p>
          <a:p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патологияларына</a:t>
            </a:r>
            <a:r>
              <a:rPr lang="ru-RU" dirty="0"/>
              <a:t> пленка </a:t>
            </a:r>
            <a:r>
              <a:rPr lang="ru-RU" dirty="0" err="1"/>
              <a:t>түзетін</a:t>
            </a:r>
            <a:r>
              <a:rPr lang="ru-RU" dirty="0"/>
              <a:t> </a:t>
            </a:r>
            <a:r>
              <a:rPr lang="ru-RU" dirty="0" err="1"/>
              <a:t>бактериялардың</a:t>
            </a:r>
            <a:r>
              <a:rPr lang="ru-RU" dirty="0"/>
              <a:t> </a:t>
            </a:r>
            <a:r>
              <a:rPr lang="ru-RU" dirty="0" err="1"/>
              <a:t>қатысуы</a:t>
            </a:r>
            <a:r>
              <a:rPr lang="ru-RU" dirty="0"/>
              <a:t> </a:t>
            </a:r>
            <a:r>
              <a:rPr lang="ru-RU" dirty="0" err="1"/>
              <a:t>анықталды</a:t>
            </a:r>
            <a:r>
              <a:rPr lang="ru-RU" dirty="0"/>
              <a:t>: </a:t>
            </a:r>
            <a:r>
              <a:rPr lang="ru-RU" dirty="0" err="1"/>
              <a:t>созылмалы</a:t>
            </a:r>
            <a:r>
              <a:rPr lang="ru-RU" dirty="0"/>
              <a:t> отит </a:t>
            </a:r>
            <a:r>
              <a:rPr lang="ru-RU" dirty="0" err="1"/>
              <a:t>және</a:t>
            </a:r>
            <a:r>
              <a:rPr lang="ru-RU" dirty="0"/>
              <a:t> синусит, </a:t>
            </a:r>
            <a:r>
              <a:rPr lang="ru-RU" dirty="0" err="1"/>
              <a:t>өкпе</a:t>
            </a:r>
            <a:r>
              <a:rPr lang="ru-RU" dirty="0"/>
              <a:t> </a:t>
            </a:r>
            <a:r>
              <a:rPr lang="ru-RU" dirty="0" err="1"/>
              <a:t>инфекциялары</a:t>
            </a:r>
            <a:r>
              <a:rPr lang="ru-RU" dirty="0"/>
              <a:t>, </a:t>
            </a:r>
            <a:r>
              <a:rPr lang="ru-RU" dirty="0" err="1"/>
              <a:t>асқазан</a:t>
            </a:r>
            <a:r>
              <a:rPr lang="ru-RU" dirty="0"/>
              <a:t> </a:t>
            </a:r>
            <a:r>
              <a:rPr lang="ru-RU" dirty="0" err="1"/>
              <a:t>жарасы</a:t>
            </a:r>
            <a:r>
              <a:rPr lang="ru-RU" dirty="0"/>
              <a:t> мен он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елі</a:t>
            </a:r>
            <a:r>
              <a:rPr lang="ru-RU" dirty="0"/>
              <a:t> </a:t>
            </a:r>
            <a:r>
              <a:rPr lang="ru-RU" dirty="0" err="1"/>
              <a:t>ішектің</a:t>
            </a:r>
            <a:r>
              <a:rPr lang="ru-RU" dirty="0"/>
              <a:t> </a:t>
            </a:r>
            <a:r>
              <a:rPr lang="ru-RU" dirty="0" err="1"/>
              <a:t>ойық</a:t>
            </a:r>
            <a:r>
              <a:rPr lang="ru-RU" dirty="0"/>
              <a:t> </a:t>
            </a:r>
            <a:r>
              <a:rPr lang="ru-RU" dirty="0" err="1"/>
              <a:t>жарасы</a:t>
            </a:r>
            <a:r>
              <a:rPr lang="ru-RU" dirty="0"/>
              <a:t>, Крон </a:t>
            </a:r>
            <a:r>
              <a:rPr lang="ru-RU" dirty="0" err="1"/>
              <a:t>ауруы</a:t>
            </a:r>
            <a:r>
              <a:rPr lang="ru-RU" dirty="0"/>
              <a:t>, миокардит, атеросклероз, бронх </a:t>
            </a:r>
            <a:r>
              <a:rPr lang="ru-RU" dirty="0" err="1"/>
              <a:t>демікпесі</a:t>
            </a:r>
            <a:r>
              <a:rPr lang="ru-RU" dirty="0"/>
              <a:t>, </a:t>
            </a:r>
            <a:r>
              <a:rPr lang="en-GB" dirty="0"/>
              <a:t>I 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қант</a:t>
            </a:r>
            <a:r>
              <a:rPr lang="ru-RU" dirty="0"/>
              <a:t> </a:t>
            </a:r>
            <a:r>
              <a:rPr lang="ru-RU" dirty="0" err="1"/>
              <a:t>диабеті</a:t>
            </a:r>
            <a:r>
              <a:rPr lang="ru-RU" dirty="0"/>
              <a:t>, </a:t>
            </a:r>
            <a:r>
              <a:rPr lang="ru-RU" dirty="0" err="1"/>
              <a:t>вагиноз</a:t>
            </a:r>
            <a:r>
              <a:rPr lang="ru-RU" dirty="0"/>
              <a:t>, кариес, пародонт </a:t>
            </a:r>
            <a:r>
              <a:rPr lang="ru-RU" dirty="0" err="1"/>
              <a:t>ауруы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1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08069" y="6105698"/>
            <a:ext cx="8596543" cy="285437"/>
          </a:xfrm>
        </p:spPr>
        <p:txBody>
          <a:bodyPr>
            <a:normAutofit fontScale="90000"/>
          </a:bodyPr>
          <a:lstStyle/>
          <a:p>
            <a:r>
              <a:rPr lang="kk-KZ" sz="1800" dirty="0"/>
              <a:t>Жанама инфекциялар                             Ұлпалық инфекциялар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69" y="466865"/>
            <a:ext cx="6858000" cy="563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16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r>
              <a:rPr lang="ru-RU" dirty="0" err="1"/>
              <a:t>Биопленкалардың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урологиялық</a:t>
            </a:r>
            <a:r>
              <a:rPr lang="ru-RU" dirty="0"/>
              <a:t> </a:t>
            </a:r>
            <a:r>
              <a:rPr lang="ru-RU" dirty="0" err="1"/>
              <a:t>науқастарда</a:t>
            </a:r>
            <a:r>
              <a:rPr lang="ru-RU" dirty="0"/>
              <a:t> </a:t>
            </a:r>
            <a:r>
              <a:rPr lang="ru-RU" dirty="0" err="1"/>
              <a:t>катетермен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инфекция </a:t>
            </a:r>
            <a:r>
              <a:rPr lang="ru-RU" dirty="0" err="1"/>
              <a:t>ағымының</a:t>
            </a:r>
            <a:r>
              <a:rPr lang="ru-RU" dirty="0"/>
              <a:t> </a:t>
            </a:r>
            <a:r>
              <a:rPr lang="ru-RU" dirty="0" err="1"/>
              <a:t>ерекшеліктерін</a:t>
            </a:r>
            <a:r>
              <a:rPr lang="ru-RU" dirty="0"/>
              <a:t> </a:t>
            </a:r>
            <a:r>
              <a:rPr lang="ru-RU" dirty="0" err="1"/>
              <a:t>түсіндіреді</a:t>
            </a:r>
            <a:r>
              <a:rPr lang="ru-RU" dirty="0"/>
              <a:t>. </a:t>
            </a:r>
            <a:r>
              <a:rPr lang="ru-RU" dirty="0" err="1"/>
              <a:t>Катетерді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 </a:t>
            </a:r>
            <a:r>
              <a:rPr lang="ru-RU" dirty="0" err="1"/>
              <a:t>зәр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жолынан</a:t>
            </a:r>
            <a:r>
              <a:rPr lang="ru-RU" dirty="0"/>
              <a:t> </a:t>
            </a:r>
            <a:r>
              <a:rPr lang="ru-RU" dirty="0" err="1"/>
              <a:t>уретраның</a:t>
            </a:r>
            <a:r>
              <a:rPr lang="ru-RU" dirty="0"/>
              <a:t> </a:t>
            </a:r>
            <a:r>
              <a:rPr lang="ru-RU" dirty="0" err="1"/>
              <a:t>ішіне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 </a:t>
            </a:r>
            <a:r>
              <a:rPr lang="ru-RU" dirty="0" err="1"/>
              <a:t>тесігі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енеді</a:t>
            </a:r>
            <a:r>
              <a:rPr lang="ru-RU" dirty="0"/>
              <a:t>.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көлемді</a:t>
            </a:r>
            <a:r>
              <a:rPr lang="ru-RU" dirty="0"/>
              <a:t> </a:t>
            </a:r>
            <a:r>
              <a:rPr lang="ru-RU" dirty="0" err="1"/>
              <a:t>зақымдану</a:t>
            </a:r>
            <a:r>
              <a:rPr lang="ru-RU" dirty="0"/>
              <a:t> катетер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сұйықтықтың</a:t>
            </a:r>
            <a:r>
              <a:rPr lang="ru-RU" dirty="0"/>
              <a:t> </a:t>
            </a:r>
            <a:r>
              <a:rPr lang="ru-RU" dirty="0" err="1"/>
              <a:t>өтуіне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келтіруі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имплантацияланған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құрылғыны</a:t>
            </a:r>
            <a:r>
              <a:rPr lang="ru-RU" dirty="0"/>
              <a:t> </a:t>
            </a:r>
            <a:r>
              <a:rPr lang="ru-RU" dirty="0" err="1"/>
              <a:t>істен</a:t>
            </a:r>
            <a:r>
              <a:rPr lang="ru-RU" dirty="0"/>
              <a:t> </a:t>
            </a:r>
            <a:r>
              <a:rPr lang="ru-RU" dirty="0" err="1"/>
              <a:t>шығаруы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. </a:t>
            </a:r>
            <a:r>
              <a:rPr lang="ru-RU" dirty="0" err="1"/>
              <a:t>Сонымен</a:t>
            </a:r>
            <a:r>
              <a:rPr lang="ru-RU" dirty="0"/>
              <a:t>, </a:t>
            </a:r>
            <a:r>
              <a:rPr lang="ru-RU" dirty="0" err="1"/>
              <a:t>катетермен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инфекцияның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катетеризацияның</a:t>
            </a:r>
            <a:r>
              <a:rPr lang="ru-RU" dirty="0"/>
              <a:t>, </a:t>
            </a:r>
            <a:r>
              <a:rPr lang="ru-RU" dirty="0" err="1"/>
              <a:t>бактериурияның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асқынуының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6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56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18969" y="804335"/>
            <a:ext cx="5768697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1"/>
                </a:solidFill>
              </a:rPr>
              <a:t>Имплантант өз кезегінде, ағзаның әсерінен әртүрлі өзгерістерге ұшырайды, сондай-ақ имплантацияланатын материалға әсер ететін биофизиологиялық факторлар әртүрлі болады.</a:t>
            </a:r>
            <a:br>
              <a:rPr lang="en-US" sz="3400">
                <a:solidFill>
                  <a:schemeClr val="tx1"/>
                </a:solidFill>
              </a:rPr>
            </a:br>
            <a:endParaRPr lang="en-US" sz="3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6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9" y="845127"/>
            <a:ext cx="8002773" cy="5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5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544" y="73494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2200" dirty="0" err="1"/>
              <a:t>Медициналық</a:t>
            </a:r>
            <a:r>
              <a:rPr lang="ru-RU" sz="2200" dirty="0"/>
              <a:t> </a:t>
            </a:r>
            <a:r>
              <a:rPr lang="ru-RU" sz="2200" dirty="0" err="1"/>
              <a:t>практикада</a:t>
            </a:r>
            <a:r>
              <a:rPr lang="ru-RU" sz="2200" dirty="0"/>
              <a:t> </a:t>
            </a:r>
            <a:r>
              <a:rPr lang="ru-RU" sz="2200" dirty="0" err="1"/>
              <a:t>биопленкалар</a:t>
            </a:r>
            <a:r>
              <a:rPr lang="ru-RU" sz="2200" dirty="0"/>
              <a:t> </a:t>
            </a:r>
            <a:r>
              <a:rPr lang="ru-RU" sz="2200" dirty="0" err="1"/>
              <a:t>түзетін</a:t>
            </a:r>
            <a:r>
              <a:rPr lang="ru-RU" sz="2200" dirty="0"/>
              <a:t> </a:t>
            </a:r>
            <a:r>
              <a:rPr lang="ru-RU" sz="2200" dirty="0" err="1"/>
              <a:t>микроорганизмдер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24477"/>
              </p:ext>
            </p:extLst>
          </p:nvPr>
        </p:nvGraphicFramePr>
        <p:xfrm>
          <a:off x="2433204" y="1447512"/>
          <a:ext cx="6932468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134498" imgH="5096343" progId="Word.Document.12">
                  <p:embed/>
                </p:oleObj>
              </mc:Choice>
              <mc:Fallback>
                <p:oleObj name="Документ" r:id="rId2" imgW="6134498" imgH="5096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3204" y="1447512"/>
                        <a:ext cx="6932468" cy="509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25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4" name="Group 7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Медициналық құрылғыдағы биопленкалар (эритроциттер және оған жинақталған фибрин көрінеді); B - катетер бетіндегі Candida albicans биопленкасы (саңырауқұлақты гифтер мен матрица көрінеді)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/>
          <a:stretch/>
        </p:blipFill>
        <p:spPr bwMode="auto">
          <a:xfrm>
            <a:off x="2589212" y="634963"/>
            <a:ext cx="8915400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42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err="1"/>
              <a:t>Биопленкалы</a:t>
            </a:r>
            <a:r>
              <a:rPr lang="ru-RU" sz="2800" b="1"/>
              <a:t> </a:t>
            </a:r>
            <a:r>
              <a:rPr lang="ru-RU" sz="2800" b="1" err="1"/>
              <a:t>бактериялардың</a:t>
            </a:r>
            <a:r>
              <a:rPr lang="ru-RU" sz="2800" b="1"/>
              <a:t> </a:t>
            </a:r>
            <a:r>
              <a:rPr lang="ru-RU" sz="2800" b="1" err="1"/>
              <a:t>тұрақтылығы</a:t>
            </a:r>
            <a:r>
              <a:rPr lang="ru-RU" sz="2800" b="1"/>
              <a:t> </a:t>
            </a:r>
            <a:r>
              <a:rPr lang="ru-RU" sz="2800" b="1" err="1"/>
              <a:t>және</a:t>
            </a:r>
            <a:r>
              <a:rPr lang="ru-RU" sz="2800" b="1"/>
              <a:t> </a:t>
            </a:r>
            <a:r>
              <a:rPr lang="ru-RU" sz="2800" b="1" err="1"/>
              <a:t>биопленкаларды</a:t>
            </a:r>
            <a:r>
              <a:rPr lang="ru-RU" sz="2800" b="1"/>
              <a:t> </a:t>
            </a:r>
            <a:r>
              <a:rPr lang="ru-RU" sz="2800" b="1" err="1"/>
              <a:t>бақылау</a:t>
            </a:r>
            <a:r>
              <a:rPr lang="ru-RU" sz="2800" b="1"/>
              <a:t> </a:t>
            </a:r>
            <a:r>
              <a:rPr lang="ru-RU" sz="2800" b="1" err="1"/>
              <a:t>әдістері</a:t>
            </a:r>
            <a:endParaRPr lang="ru-RU" sz="28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err="1"/>
              <a:t>Биопленкаларды</a:t>
            </a:r>
            <a:r>
              <a:rPr lang="ru-RU" dirty="0"/>
              <a:t> </a:t>
            </a:r>
            <a:r>
              <a:rPr lang="ru-RU" dirty="0" err="1"/>
              <a:t>мекендейтін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 </a:t>
            </a:r>
            <a:r>
              <a:rPr lang="ru-RU" dirty="0" err="1"/>
              <a:t>планктондық</a:t>
            </a:r>
            <a:r>
              <a:rPr lang="ru-RU" dirty="0"/>
              <a:t> </a:t>
            </a:r>
            <a:r>
              <a:rPr lang="ru-RU" dirty="0" err="1"/>
              <a:t>формалардан</a:t>
            </a:r>
            <a:r>
              <a:rPr lang="ru-RU" dirty="0"/>
              <a:t> </a:t>
            </a:r>
            <a:r>
              <a:rPr lang="ru-RU" dirty="0" err="1"/>
              <a:t>биологиялық</a:t>
            </a:r>
            <a:r>
              <a:rPr lang="ru-RU" dirty="0"/>
              <a:t> </a:t>
            </a:r>
            <a:r>
              <a:rPr lang="ru-RU" dirty="0" err="1"/>
              <a:t>қасиеттерімен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ерекшеленеді</a:t>
            </a:r>
            <a:r>
              <a:rPr lang="ru-RU" dirty="0"/>
              <a:t>. </a:t>
            </a:r>
            <a:r>
              <a:rPr lang="ru-RU" dirty="0" err="1"/>
              <a:t>Биопленкалардың</a:t>
            </a:r>
            <a:r>
              <a:rPr lang="ru-RU" dirty="0"/>
              <a:t> 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иммундық</a:t>
            </a:r>
            <a:r>
              <a:rPr lang="ru-RU" dirty="0"/>
              <a:t> </a:t>
            </a:r>
            <a:r>
              <a:rPr lang="ru-RU" dirty="0" err="1"/>
              <a:t>жүйесімен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  </a:t>
            </a:r>
            <a:r>
              <a:rPr lang="ru-RU" dirty="0" err="1"/>
              <a:t>бактериялардың</a:t>
            </a:r>
            <a:r>
              <a:rPr lang="ru-RU" dirty="0"/>
              <a:t> </a:t>
            </a:r>
            <a:r>
              <a:rPr lang="ru-RU" dirty="0" err="1"/>
              <a:t>антибиотикке</a:t>
            </a:r>
            <a:r>
              <a:rPr lang="ru-RU" dirty="0"/>
              <a:t> </a:t>
            </a:r>
            <a:r>
              <a:rPr lang="ru-RU" dirty="0" err="1"/>
              <a:t>төзімділігіне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көңіл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 </a:t>
            </a:r>
            <a:r>
              <a:rPr lang="ru-RU" dirty="0" err="1"/>
              <a:t>Биопленкадағы</a:t>
            </a:r>
            <a:r>
              <a:rPr lang="ru-RU" dirty="0"/>
              <a:t>  </a:t>
            </a:r>
            <a:r>
              <a:rPr lang="ru-RU" dirty="0" err="1"/>
              <a:t>бактерияларға</a:t>
            </a:r>
            <a:r>
              <a:rPr lang="ru-RU" dirty="0"/>
              <a:t> </a:t>
            </a:r>
            <a:r>
              <a:rPr lang="ru-RU" dirty="0" err="1"/>
              <a:t>иммундық</a:t>
            </a:r>
            <a:r>
              <a:rPr lang="ru-RU" dirty="0"/>
              <a:t> </a:t>
            </a:r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етуі</a:t>
            </a:r>
            <a:r>
              <a:rPr lang="ru-RU" dirty="0"/>
              <a:t> </a:t>
            </a:r>
            <a:r>
              <a:rPr lang="ru-RU" dirty="0" err="1"/>
              <a:t>қиынға</a:t>
            </a:r>
            <a:r>
              <a:rPr lang="ru-RU" dirty="0"/>
              <a:t> </a:t>
            </a:r>
            <a:r>
              <a:rPr lang="ru-RU" dirty="0" err="1"/>
              <a:t>соғады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en-GB" dirty="0"/>
              <a:t>S. aureus </a:t>
            </a:r>
            <a:r>
              <a:rPr lang="ru-RU" dirty="0" err="1"/>
              <a:t>биопленкасы</a:t>
            </a:r>
            <a:r>
              <a:rPr lang="ru-RU" dirty="0"/>
              <a:t> </a:t>
            </a:r>
            <a:r>
              <a:rPr lang="ru-RU" dirty="0" err="1"/>
              <a:t>ішінен</a:t>
            </a:r>
            <a:r>
              <a:rPr lang="ru-RU" dirty="0"/>
              <a:t> </a:t>
            </a:r>
            <a:r>
              <a:rPr lang="ru-RU" dirty="0" err="1"/>
              <a:t>табылған</a:t>
            </a:r>
            <a:r>
              <a:rPr lang="ru-RU" dirty="0"/>
              <a:t> </a:t>
            </a:r>
            <a:r>
              <a:rPr lang="ru-RU" dirty="0" err="1"/>
              <a:t>лейкоциттер</a:t>
            </a:r>
            <a:r>
              <a:rPr lang="ru-RU" dirty="0"/>
              <a:t> </a:t>
            </a:r>
            <a:r>
              <a:rPr lang="ru-RU" dirty="0" err="1"/>
              <a:t>бактерияларды</a:t>
            </a:r>
            <a:r>
              <a:rPr lang="ru-RU" dirty="0"/>
              <a:t> </a:t>
            </a:r>
            <a:r>
              <a:rPr lang="ru-RU" dirty="0" err="1"/>
              <a:t>фагоцитоздай</a:t>
            </a:r>
            <a:r>
              <a:rPr lang="ru-RU" dirty="0"/>
              <a:t> </a:t>
            </a:r>
            <a:r>
              <a:rPr lang="ru-RU" dirty="0" err="1"/>
              <a:t>алмайтындығы</a:t>
            </a:r>
            <a:r>
              <a:rPr lang="ru-RU" dirty="0"/>
              <a:t> </a:t>
            </a:r>
            <a:r>
              <a:rPr lang="ru-RU" dirty="0" err="1"/>
              <a:t>дәлелденді</a:t>
            </a:r>
            <a:r>
              <a:rPr lang="ru-RU" dirty="0"/>
              <a:t>. </a:t>
            </a:r>
            <a:r>
              <a:rPr lang="ru-RU" dirty="0" err="1"/>
              <a:t>Биопленкада</a:t>
            </a:r>
            <a:r>
              <a:rPr lang="ru-RU" dirty="0"/>
              <a:t> </a:t>
            </a:r>
            <a:r>
              <a:rPr lang="ru-RU" dirty="0" err="1"/>
              <a:t>фагоциттердің</a:t>
            </a:r>
            <a:r>
              <a:rPr lang="ru-RU" dirty="0"/>
              <a:t> </a:t>
            </a:r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қызметін</a:t>
            </a:r>
            <a:r>
              <a:rPr lang="ru-RU" dirty="0"/>
              <a:t> </a:t>
            </a:r>
            <a:r>
              <a:rPr lang="ru-RU" dirty="0" err="1"/>
              <a:t>тежей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механизмдер</a:t>
            </a:r>
            <a:r>
              <a:rPr lang="ru-RU" dirty="0"/>
              <a:t> бар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болжануда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95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835" y="1170317"/>
            <a:ext cx="7987777" cy="47409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err="1"/>
              <a:t>Имплантанттар</a:t>
            </a:r>
            <a:r>
              <a:rPr lang="ru-RU" dirty="0"/>
              <a:t> </a:t>
            </a:r>
            <a:r>
              <a:rPr lang="ru-RU" dirty="0" err="1"/>
              <a:t>бетінде</a:t>
            </a:r>
            <a:r>
              <a:rPr lang="ru-RU" dirty="0"/>
              <a:t> </a:t>
            </a:r>
            <a:r>
              <a:rPr lang="ru-RU" dirty="0" err="1"/>
              <a:t>микроорганизмдердің</a:t>
            </a:r>
            <a:r>
              <a:rPr lang="ru-RU" dirty="0"/>
              <a:t> биопленка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жиналуы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организмге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 </a:t>
            </a:r>
            <a:r>
              <a:rPr lang="ru-RU" dirty="0" err="1"/>
              <a:t>созылмалы</a:t>
            </a:r>
            <a:r>
              <a:rPr lang="ru-RU" dirty="0"/>
              <a:t> </a:t>
            </a:r>
            <a:r>
              <a:rPr lang="ru-RU" dirty="0" err="1"/>
              <a:t>қабынудың</a:t>
            </a:r>
            <a:r>
              <a:rPr lang="ru-RU" dirty="0"/>
              <a:t>, </a:t>
            </a:r>
            <a:r>
              <a:rPr lang="ru-RU" dirty="0" err="1"/>
              <a:t>имплантациямен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инфекцияның</a:t>
            </a:r>
            <a:r>
              <a:rPr lang="ru-RU" dirty="0"/>
              <a:t> </a:t>
            </a:r>
            <a:r>
              <a:rPr lang="ru-RU" dirty="0" err="1"/>
              <a:t>дамуын</a:t>
            </a:r>
            <a:r>
              <a:rPr lang="ru-RU" dirty="0"/>
              <a:t> </a:t>
            </a:r>
            <a:r>
              <a:rPr lang="ru-RU" dirty="0" err="1"/>
              <a:t>тудыруы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кезегінде</a:t>
            </a:r>
            <a:r>
              <a:rPr lang="ru-RU" dirty="0"/>
              <a:t> </a:t>
            </a:r>
            <a:r>
              <a:rPr lang="ru-RU" dirty="0" err="1"/>
              <a:t>ластанған</a:t>
            </a:r>
            <a:r>
              <a:rPr lang="ru-RU" dirty="0"/>
              <a:t> </a:t>
            </a:r>
            <a:r>
              <a:rPr lang="ru-RU" dirty="0" err="1"/>
              <a:t>құрылғыны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тастау</a:t>
            </a:r>
            <a:r>
              <a:rPr lang="ru-RU" dirty="0"/>
              <a:t> </a:t>
            </a:r>
            <a:r>
              <a:rPr lang="ru-RU" dirty="0" err="1"/>
              <a:t>қажеттілігіне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 </a:t>
            </a:r>
            <a:r>
              <a:rPr lang="ru-RU" dirty="0" err="1"/>
              <a:t>Медициналық-экономикалық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ауыстыру</a:t>
            </a:r>
            <a:r>
              <a:rPr lang="ru-RU" dirty="0"/>
              <a:t> </a:t>
            </a:r>
            <a:r>
              <a:rPr lang="ru-RU" dirty="0" err="1"/>
              <a:t>тиімсіз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қиын</a:t>
            </a:r>
            <a:r>
              <a:rPr lang="ru-RU" dirty="0"/>
              <a:t> .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err="1"/>
              <a:t>Жұқпалы</a:t>
            </a:r>
            <a:r>
              <a:rPr lang="ru-RU" dirty="0"/>
              <a:t> </a:t>
            </a:r>
            <a:r>
              <a:rPr lang="ru-RU" err="1"/>
              <a:t>аурулар</a:t>
            </a:r>
            <a:r>
              <a:rPr lang="ru-RU" dirty="0"/>
              <a:t> </a:t>
            </a:r>
            <a:r>
              <a:rPr lang="ru-RU" err="1"/>
              <a:t>кезінде</a:t>
            </a:r>
            <a:r>
              <a:rPr lang="ru-RU" dirty="0"/>
              <a:t> </a:t>
            </a:r>
            <a:r>
              <a:rPr lang="ru-RU" err="1"/>
              <a:t>имплантанттар</a:t>
            </a:r>
            <a:r>
              <a:rPr lang="ru-RU" dirty="0"/>
              <a:t> </a:t>
            </a:r>
            <a:r>
              <a:rPr lang="ru-RU" err="1"/>
              <a:t>бетіндегі</a:t>
            </a:r>
            <a:r>
              <a:rPr lang="ru-RU" dirty="0"/>
              <a:t> </a:t>
            </a:r>
            <a:r>
              <a:rPr lang="ru-RU" err="1"/>
              <a:t>биопленканың</a:t>
            </a:r>
            <a:r>
              <a:rPr lang="ru-RU" dirty="0"/>
              <a:t> </a:t>
            </a:r>
            <a:r>
              <a:rPr lang="ru-RU" err="1"/>
              <a:t>түзілуіне</a:t>
            </a:r>
            <a:r>
              <a:rPr lang="ru-RU" dirty="0"/>
              <a:t> </a:t>
            </a:r>
            <a:r>
              <a:rPr lang="ru-RU" err="1"/>
              <a:t>қатысудың</a:t>
            </a:r>
            <a:r>
              <a:rPr lang="ru-RU" dirty="0"/>
              <a:t> </a:t>
            </a:r>
            <a:r>
              <a:rPr lang="ru-RU" err="1"/>
              <a:t>алғашқы</a:t>
            </a:r>
            <a:r>
              <a:rPr lang="ru-RU" dirty="0"/>
              <a:t> </a:t>
            </a:r>
            <a:r>
              <a:rPr lang="ru-RU" err="1"/>
              <a:t>дәлелі</a:t>
            </a:r>
            <a:r>
              <a:rPr lang="ru-RU" dirty="0"/>
              <a:t> 1982 </a:t>
            </a:r>
            <a:r>
              <a:rPr lang="ru-RU" err="1"/>
              <a:t>жылы</a:t>
            </a:r>
            <a:r>
              <a:rPr lang="ru-RU" dirty="0"/>
              <a:t> стафилококк </a:t>
            </a:r>
            <a:r>
              <a:rPr lang="ru-RU" err="1"/>
              <a:t>ауруы</a:t>
            </a:r>
            <a:r>
              <a:rPr lang="ru-RU" dirty="0"/>
              <a:t> </a:t>
            </a:r>
            <a:r>
              <a:rPr lang="ru-RU" err="1"/>
              <a:t>қоздырған</a:t>
            </a:r>
            <a:r>
              <a:rPr lang="ru-RU" dirty="0"/>
              <a:t> </a:t>
            </a:r>
            <a:r>
              <a:rPr lang="ru-RU" err="1"/>
              <a:t>қайталанатын</a:t>
            </a:r>
            <a:r>
              <a:rPr lang="ru-RU" dirty="0"/>
              <a:t> </a:t>
            </a:r>
            <a:r>
              <a:rPr lang="ru-RU" err="1"/>
              <a:t>инфекциясы</a:t>
            </a:r>
            <a:r>
              <a:rPr lang="ru-RU" dirty="0"/>
              <a:t> бар </a:t>
            </a:r>
            <a:r>
              <a:rPr lang="ru-RU" err="1"/>
              <a:t>науқастарда</a:t>
            </a:r>
            <a:r>
              <a:rPr lang="ru-RU" dirty="0"/>
              <a:t> </a:t>
            </a:r>
            <a:r>
              <a:rPr lang="ru-RU" err="1"/>
              <a:t>кардиостимуляторларды</a:t>
            </a:r>
            <a:r>
              <a:rPr lang="ru-RU" dirty="0"/>
              <a:t> </a:t>
            </a:r>
            <a:r>
              <a:rPr lang="ru-RU" err="1"/>
              <a:t>электронды</a:t>
            </a:r>
            <a:r>
              <a:rPr lang="ru-RU" dirty="0"/>
              <a:t> </a:t>
            </a:r>
            <a:r>
              <a:rPr lang="ru-RU" err="1"/>
              <a:t>микроскопиялық</a:t>
            </a:r>
            <a:r>
              <a:rPr lang="ru-RU" dirty="0"/>
              <a:t> </a:t>
            </a:r>
            <a:r>
              <a:rPr lang="ru-RU" err="1"/>
              <a:t>зерттеу</a:t>
            </a:r>
            <a:r>
              <a:rPr lang="ru-RU" dirty="0"/>
              <a:t> </a:t>
            </a:r>
            <a:r>
              <a:rPr lang="ru-RU" err="1"/>
              <a:t>арқылы</a:t>
            </a:r>
            <a:r>
              <a:rPr lang="ru-RU" dirty="0"/>
              <a:t> </a:t>
            </a:r>
            <a:r>
              <a:rPr lang="ru-RU" err="1"/>
              <a:t>ұсынылды</a:t>
            </a:r>
            <a:r>
              <a:rPr lang="ru-RU" dirty="0"/>
              <a:t> . </a:t>
            </a:r>
            <a:r>
              <a:rPr lang="ru-RU" err="1"/>
              <a:t>Өз</a:t>
            </a:r>
            <a:r>
              <a:rPr lang="ru-RU" dirty="0"/>
              <a:t> </a:t>
            </a:r>
            <a:r>
              <a:rPr lang="ru-RU" err="1"/>
              <a:t>зерттеулерінде</a:t>
            </a:r>
            <a:r>
              <a:rPr lang="ru-RU" dirty="0"/>
              <a:t> Дж. </a:t>
            </a:r>
            <a:r>
              <a:rPr lang="ru-RU" err="1"/>
              <a:t>Костертон</a:t>
            </a:r>
            <a:r>
              <a:rPr lang="ru-RU" dirty="0"/>
              <a:t> </a:t>
            </a:r>
            <a:r>
              <a:rPr lang="ru-RU" err="1"/>
              <a:t>және</a:t>
            </a:r>
            <a:r>
              <a:rPr lang="ru-RU" dirty="0"/>
              <a:t> </a:t>
            </a:r>
            <a:r>
              <a:rPr lang="ru-RU" err="1"/>
              <a:t>басқалар</a:t>
            </a:r>
            <a:r>
              <a:rPr lang="ru-RU" dirty="0"/>
              <a:t> (1999) </a:t>
            </a:r>
            <a:r>
              <a:rPr lang="ru-RU" err="1"/>
              <a:t>биопленканың</a:t>
            </a:r>
            <a:r>
              <a:rPr lang="ru-RU" dirty="0"/>
              <a:t> </a:t>
            </a:r>
            <a:r>
              <a:rPr lang="ru-RU" err="1"/>
              <a:t>дамуы</a:t>
            </a:r>
            <a:r>
              <a:rPr lang="ru-RU" dirty="0"/>
              <a:t> мен </a:t>
            </a:r>
            <a:r>
              <a:rPr lang="ru-RU" err="1"/>
              <a:t>созылмалы</a:t>
            </a:r>
            <a:r>
              <a:rPr lang="ru-RU" dirty="0"/>
              <a:t> </a:t>
            </a:r>
            <a:r>
              <a:rPr lang="ru-RU" err="1"/>
              <a:t>инфекциялар</a:t>
            </a:r>
            <a:r>
              <a:rPr lang="ru-RU" dirty="0"/>
              <a:t> </a:t>
            </a:r>
            <a:r>
              <a:rPr lang="ru-RU" err="1"/>
              <a:t>арасындағы</a:t>
            </a:r>
            <a:r>
              <a:rPr lang="ru-RU" dirty="0"/>
              <a:t> </a:t>
            </a:r>
            <a:r>
              <a:rPr lang="ru-RU" err="1"/>
              <a:t>байланысты</a:t>
            </a:r>
            <a:r>
              <a:rPr lang="ru-RU" dirty="0"/>
              <a:t> </a:t>
            </a:r>
            <a:r>
              <a:rPr lang="ru-RU" err="1"/>
              <a:t>анықтаған</a:t>
            </a:r>
            <a:r>
              <a:rPr lang="ru-RU" dirty="0"/>
              <a:t> </a:t>
            </a:r>
            <a:r>
              <a:rPr lang="ru-RU" err="1"/>
              <a:t>бірінші</a:t>
            </a:r>
            <a:r>
              <a:rPr lang="ru-RU" dirty="0"/>
              <a:t> </a:t>
            </a:r>
            <a:r>
              <a:rPr lang="ru-RU" err="1"/>
              <a:t>адам</a:t>
            </a:r>
            <a:r>
              <a:rPr lang="ru-RU" dirty="0"/>
              <a:t> </a:t>
            </a:r>
            <a:r>
              <a:rPr lang="ru-RU" err="1"/>
              <a:t>болды</a:t>
            </a:r>
            <a:r>
              <a:rPr lang="ru-RU" dirty="0"/>
              <a:t>. </a:t>
            </a:r>
            <a:r>
              <a:rPr lang="ru-RU" err="1"/>
              <a:t>Келесі</a:t>
            </a:r>
            <a:r>
              <a:rPr lang="ru-RU" dirty="0"/>
              <a:t> </a:t>
            </a:r>
            <a:r>
              <a:rPr lang="ru-RU" err="1"/>
              <a:t>онжылдықтарда</a:t>
            </a:r>
            <a:r>
              <a:rPr lang="ru-RU" dirty="0"/>
              <a:t> </a:t>
            </a:r>
            <a:r>
              <a:rPr lang="ru-RU" err="1"/>
              <a:t>биопленкалардың</a:t>
            </a:r>
            <a:r>
              <a:rPr lang="ru-RU" dirty="0"/>
              <a:t>  </a:t>
            </a:r>
            <a:r>
              <a:rPr lang="ru-RU" err="1"/>
              <a:t>инфекцияланған</a:t>
            </a:r>
            <a:r>
              <a:rPr lang="ru-RU" dirty="0"/>
              <a:t> </a:t>
            </a:r>
            <a:r>
              <a:rPr lang="ru-RU" err="1"/>
              <a:t>ұлпалардағы</a:t>
            </a:r>
            <a:r>
              <a:rPr lang="ru-RU" dirty="0"/>
              <a:t> </a:t>
            </a:r>
            <a:r>
              <a:rPr lang="ru-RU" err="1"/>
              <a:t>патологиялық</a:t>
            </a:r>
            <a:r>
              <a:rPr lang="ru-RU" dirty="0"/>
              <a:t> </a:t>
            </a:r>
            <a:r>
              <a:rPr lang="ru-RU" err="1"/>
              <a:t>процестерді</a:t>
            </a:r>
            <a:r>
              <a:rPr lang="ru-RU" dirty="0"/>
              <a:t> </a:t>
            </a:r>
            <a:r>
              <a:rPr lang="ru-RU" err="1"/>
              <a:t>дамытуға</a:t>
            </a:r>
            <a:r>
              <a:rPr lang="ru-RU" dirty="0"/>
              <a:t> </a:t>
            </a:r>
            <a:r>
              <a:rPr lang="ru-RU" err="1"/>
              <a:t>талассыз</a:t>
            </a:r>
            <a:r>
              <a:rPr lang="ru-RU" dirty="0"/>
              <a:t> </a:t>
            </a:r>
            <a:r>
              <a:rPr lang="ru-RU" err="1"/>
              <a:t>қатысуы</a:t>
            </a:r>
            <a:r>
              <a:rPr lang="ru-RU" dirty="0"/>
              <a:t> </a:t>
            </a:r>
            <a:r>
              <a:rPr lang="ru-RU" err="1"/>
              <a:t>расталды</a:t>
            </a:r>
            <a:r>
              <a:rPr lang="ru-RU" dirty="0"/>
              <a:t>. </a:t>
            </a:r>
            <a:r>
              <a:rPr lang="ru-RU" err="1"/>
              <a:t>Сонымен</a:t>
            </a:r>
            <a:r>
              <a:rPr lang="ru-RU" dirty="0"/>
              <a:t> </a:t>
            </a:r>
            <a:r>
              <a:rPr lang="ru-RU" err="1"/>
              <a:t>қатар</a:t>
            </a:r>
            <a:r>
              <a:rPr lang="ru-RU" dirty="0"/>
              <a:t>, </a:t>
            </a:r>
            <a:r>
              <a:rPr lang="ru-RU" err="1"/>
              <a:t>адам</a:t>
            </a:r>
            <a:r>
              <a:rPr lang="ru-RU" dirty="0"/>
              <a:t> </a:t>
            </a:r>
            <a:r>
              <a:rPr lang="ru-RU" err="1"/>
              <a:t>ағзасына</a:t>
            </a:r>
            <a:r>
              <a:rPr lang="ru-RU" dirty="0"/>
              <a:t> </a:t>
            </a:r>
            <a:r>
              <a:rPr lang="ru-RU" err="1"/>
              <a:t>имплантацияланған</a:t>
            </a:r>
            <a:r>
              <a:rPr lang="ru-RU" dirty="0"/>
              <a:t> </a:t>
            </a:r>
            <a:r>
              <a:rPr lang="ru-RU" err="1"/>
              <a:t>түрлі</a:t>
            </a:r>
            <a:r>
              <a:rPr lang="ru-RU" dirty="0"/>
              <a:t> </a:t>
            </a:r>
            <a:r>
              <a:rPr lang="ru-RU" err="1"/>
              <a:t>медициналық</a:t>
            </a:r>
            <a:r>
              <a:rPr lang="ru-RU" dirty="0"/>
              <a:t> </a:t>
            </a:r>
            <a:r>
              <a:rPr lang="ru-RU" err="1"/>
              <a:t>құралдарды</a:t>
            </a:r>
            <a:r>
              <a:rPr lang="ru-RU" dirty="0"/>
              <a:t> </a:t>
            </a:r>
            <a:r>
              <a:rPr lang="ru-RU" err="1"/>
              <a:t>қолдану</a:t>
            </a:r>
            <a:r>
              <a:rPr lang="ru-RU" dirty="0"/>
              <a:t> </a:t>
            </a:r>
            <a:r>
              <a:rPr lang="ru-RU" err="1"/>
              <a:t>инфекциялардың</a:t>
            </a:r>
            <a:r>
              <a:rPr lang="ru-RU" dirty="0"/>
              <a:t> </a:t>
            </a:r>
            <a:r>
              <a:rPr lang="ru-RU" err="1"/>
              <a:t>дамуын</a:t>
            </a:r>
            <a:r>
              <a:rPr lang="ru-RU" dirty="0"/>
              <a:t> </a:t>
            </a:r>
            <a:r>
              <a:rPr lang="ru-RU" err="1"/>
              <a:t>арттырады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412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err="1"/>
              <a:t>Имплантаттармен</a:t>
            </a:r>
            <a:r>
              <a:rPr lang="ru-RU" sz="1700"/>
              <a:t> </a:t>
            </a:r>
            <a:r>
              <a:rPr lang="ru-RU" sz="1700" err="1"/>
              <a:t>байланысты</a:t>
            </a:r>
            <a:r>
              <a:rPr lang="ru-RU" sz="1700"/>
              <a:t> </a:t>
            </a:r>
            <a:r>
              <a:rPr lang="ru-RU" sz="1700" err="1"/>
              <a:t>инфекцияларға</a:t>
            </a:r>
            <a:r>
              <a:rPr lang="ru-RU" sz="1700"/>
              <a:t> </a:t>
            </a:r>
            <a:r>
              <a:rPr lang="ru-RU" sz="1700" err="1"/>
              <a:t>әкелуі</a:t>
            </a:r>
            <a:r>
              <a:rPr lang="ru-RU" sz="1700"/>
              <a:t> </a:t>
            </a:r>
            <a:r>
              <a:rPr lang="ru-RU" sz="1700" err="1"/>
              <a:t>мүмкін</a:t>
            </a:r>
            <a:r>
              <a:rPr lang="ru-RU" sz="1700"/>
              <a:t> </a:t>
            </a:r>
            <a:r>
              <a:rPr lang="ru-RU" sz="1700" err="1"/>
              <a:t>имплантанттардың</a:t>
            </a:r>
            <a:r>
              <a:rPr lang="ru-RU" sz="1700"/>
              <a:t> </a:t>
            </a:r>
            <a:r>
              <a:rPr lang="ru-RU" sz="1700" err="1"/>
              <a:t>негізгі</a:t>
            </a:r>
            <a:r>
              <a:rPr lang="ru-RU" sz="1700"/>
              <a:t> </a:t>
            </a:r>
            <a:r>
              <a:rPr lang="ru-RU" sz="1700" err="1"/>
              <a:t>түрлері</a:t>
            </a:r>
            <a:r>
              <a:rPr lang="ru-RU" sz="1700"/>
              <a:t> - </a:t>
            </a:r>
            <a:r>
              <a:rPr lang="ru-RU" sz="1700" err="1"/>
              <a:t>бұл</a:t>
            </a:r>
            <a:r>
              <a:rPr lang="ru-RU" sz="1700"/>
              <a:t> </a:t>
            </a:r>
            <a:r>
              <a:rPr lang="ru-RU" sz="1700" err="1"/>
              <a:t>орталық</a:t>
            </a:r>
            <a:r>
              <a:rPr lang="ru-RU" sz="1700"/>
              <a:t> </a:t>
            </a:r>
            <a:r>
              <a:rPr lang="ru-RU" sz="1700" err="1"/>
              <a:t>веналық</a:t>
            </a:r>
            <a:r>
              <a:rPr lang="ru-RU" sz="1700"/>
              <a:t> катетер, </a:t>
            </a:r>
            <a:r>
              <a:rPr lang="ru-RU" sz="1700" err="1"/>
              <a:t>жүрек</a:t>
            </a:r>
            <a:r>
              <a:rPr lang="ru-RU" sz="1700"/>
              <a:t> </a:t>
            </a:r>
            <a:r>
              <a:rPr lang="ru-RU" sz="1700" err="1"/>
              <a:t>қақпақшалары</a:t>
            </a:r>
            <a:r>
              <a:rPr lang="ru-RU" sz="1700"/>
              <a:t>, </a:t>
            </a:r>
            <a:r>
              <a:rPr lang="ru-RU" sz="1700" err="1"/>
              <a:t>жасанды</a:t>
            </a:r>
            <a:r>
              <a:rPr lang="ru-RU" sz="1700"/>
              <a:t> </a:t>
            </a:r>
            <a:r>
              <a:rPr lang="ru-RU" sz="1700" err="1"/>
              <a:t>қарыншалар</a:t>
            </a:r>
            <a:r>
              <a:rPr lang="ru-RU" sz="1700"/>
              <a:t>, </a:t>
            </a:r>
            <a:r>
              <a:rPr lang="ru-RU" sz="1700" err="1"/>
              <a:t>коронарлық</a:t>
            </a:r>
            <a:r>
              <a:rPr lang="ru-RU" sz="1700"/>
              <a:t> </a:t>
            </a:r>
            <a:r>
              <a:rPr lang="ru-RU" sz="1700" err="1"/>
              <a:t>стенттер</a:t>
            </a:r>
            <a:r>
              <a:rPr lang="ru-RU" sz="1700"/>
              <a:t>, </a:t>
            </a:r>
            <a:r>
              <a:rPr lang="ru-RU" sz="1700" err="1"/>
              <a:t>имплантацияланатын</a:t>
            </a:r>
            <a:r>
              <a:rPr lang="ru-RU" sz="1700"/>
              <a:t> </a:t>
            </a:r>
            <a:r>
              <a:rPr lang="ru-RU" sz="1700" err="1"/>
              <a:t>нейростимуляторлар</a:t>
            </a:r>
            <a:r>
              <a:rPr lang="ru-RU" sz="1700"/>
              <a:t>, </a:t>
            </a:r>
            <a:r>
              <a:rPr lang="ru-RU" sz="1700" err="1"/>
              <a:t>қарыншалардың</a:t>
            </a:r>
            <a:r>
              <a:rPr lang="ru-RU" sz="1700"/>
              <a:t> </a:t>
            </a:r>
            <a:r>
              <a:rPr lang="ru-RU" sz="1700" err="1"/>
              <a:t>шунттары</a:t>
            </a:r>
            <a:r>
              <a:rPr lang="ru-RU" sz="1700"/>
              <a:t>, </a:t>
            </a:r>
            <a:r>
              <a:rPr lang="ru-RU" sz="1700" err="1"/>
              <a:t>буын</a:t>
            </a:r>
            <a:r>
              <a:rPr lang="ru-RU" sz="1700"/>
              <a:t> </a:t>
            </a:r>
            <a:r>
              <a:rPr lang="ru-RU" sz="1700" err="1"/>
              <a:t>протездері</a:t>
            </a:r>
            <a:r>
              <a:rPr lang="ru-RU" sz="1700"/>
              <a:t>, </a:t>
            </a:r>
            <a:r>
              <a:rPr lang="ru-RU" sz="1700" err="1"/>
              <a:t>сынықтарды</a:t>
            </a:r>
            <a:r>
              <a:rPr lang="ru-RU" sz="1700"/>
              <a:t> </a:t>
            </a:r>
            <a:r>
              <a:rPr lang="ru-RU" sz="1700" err="1"/>
              <a:t>бекіту</a:t>
            </a:r>
            <a:r>
              <a:rPr lang="ru-RU" sz="1700"/>
              <a:t> </a:t>
            </a:r>
            <a:r>
              <a:rPr lang="ru-RU" sz="1700" err="1"/>
              <a:t>құралдары</a:t>
            </a:r>
            <a:r>
              <a:rPr lang="ru-RU" sz="1700"/>
              <a:t>, </a:t>
            </a:r>
            <a:r>
              <a:rPr lang="ru-RU" sz="1700" err="1"/>
              <a:t>емшек</a:t>
            </a:r>
            <a:r>
              <a:rPr lang="ru-RU" sz="1700"/>
              <a:t> </a:t>
            </a:r>
            <a:r>
              <a:rPr lang="ru-RU" sz="1700" err="1"/>
              <a:t>имплантаттары</a:t>
            </a:r>
            <a:r>
              <a:rPr lang="ru-RU" sz="1700"/>
              <a:t>, </a:t>
            </a:r>
            <a:r>
              <a:rPr lang="ru-RU" sz="1700" err="1"/>
              <a:t>байланыс</a:t>
            </a:r>
            <a:r>
              <a:rPr lang="ru-RU" sz="1700"/>
              <a:t> </a:t>
            </a:r>
            <a:r>
              <a:rPr lang="ru-RU" sz="1700" err="1"/>
              <a:t>линзалары</a:t>
            </a:r>
            <a:r>
              <a:rPr lang="ru-RU" sz="1700"/>
              <a:t>, </a:t>
            </a:r>
            <a:r>
              <a:rPr lang="ru-RU" sz="1700" err="1"/>
              <a:t>тіс</a:t>
            </a:r>
            <a:r>
              <a:rPr lang="ru-RU" sz="1700"/>
              <a:t> </a:t>
            </a:r>
            <a:r>
              <a:rPr lang="ru-RU" sz="1700" err="1"/>
              <a:t>импланттары</a:t>
            </a:r>
            <a:r>
              <a:rPr lang="ru-RU" sz="1700"/>
              <a:t>, </a:t>
            </a:r>
            <a:r>
              <a:rPr lang="ru-RU" sz="1700" err="1"/>
              <a:t>кохлеарлы</a:t>
            </a:r>
            <a:r>
              <a:rPr lang="ru-RU" sz="1700"/>
              <a:t> </a:t>
            </a:r>
            <a:r>
              <a:rPr lang="ru-RU" sz="1700" err="1"/>
              <a:t>импланттар</a:t>
            </a:r>
            <a:r>
              <a:rPr lang="ru-RU" sz="1700"/>
              <a:t>.</a:t>
            </a:r>
          </a:p>
          <a:p>
            <a:pPr>
              <a:lnSpc>
                <a:spcPct val="90000"/>
              </a:lnSpc>
            </a:pPr>
            <a:endParaRPr lang="ru-RU" sz="1700"/>
          </a:p>
          <a:p>
            <a:pPr>
              <a:lnSpc>
                <a:spcPct val="90000"/>
              </a:lnSpc>
            </a:pPr>
            <a:r>
              <a:rPr lang="ru-RU" sz="1700" err="1"/>
              <a:t>Үлкен</a:t>
            </a:r>
            <a:r>
              <a:rPr lang="ru-RU" sz="1700"/>
              <a:t> </a:t>
            </a:r>
            <a:r>
              <a:rPr lang="ru-RU" sz="1700" err="1"/>
              <a:t>ортопедиялық</a:t>
            </a:r>
            <a:r>
              <a:rPr lang="ru-RU" sz="1700"/>
              <a:t> </a:t>
            </a:r>
            <a:r>
              <a:rPr lang="ru-RU" sz="1700" err="1"/>
              <a:t>оталар</a:t>
            </a:r>
            <a:r>
              <a:rPr lang="ru-RU" sz="1700"/>
              <a:t>, </a:t>
            </a:r>
            <a:r>
              <a:rPr lang="ru-RU" sz="1700" err="1"/>
              <a:t>әдетте</a:t>
            </a:r>
            <a:r>
              <a:rPr lang="ru-RU" sz="1700"/>
              <a:t>, металл </a:t>
            </a:r>
            <a:r>
              <a:rPr lang="ru-RU" sz="1700" err="1"/>
              <a:t>конструкцияларын</a:t>
            </a:r>
            <a:r>
              <a:rPr lang="ru-RU" sz="1700"/>
              <a:t> </a:t>
            </a:r>
            <a:r>
              <a:rPr lang="ru-RU" sz="1700" err="1"/>
              <a:t>орнатуды</a:t>
            </a:r>
            <a:r>
              <a:rPr lang="ru-RU" sz="1700"/>
              <a:t> </a:t>
            </a:r>
            <a:r>
              <a:rPr lang="ru-RU" sz="1700" err="1"/>
              <a:t>көздейді</a:t>
            </a:r>
            <a:r>
              <a:rPr lang="ru-RU" sz="1700"/>
              <a:t>. </a:t>
            </a:r>
            <a:r>
              <a:rPr lang="ru-RU" sz="1700" err="1"/>
              <a:t>Тұрақты</a:t>
            </a:r>
            <a:r>
              <a:rPr lang="ru-RU" sz="1700"/>
              <a:t> </a:t>
            </a:r>
            <a:r>
              <a:rPr lang="ru-RU" sz="1700" err="1"/>
              <a:t>имплантты</a:t>
            </a:r>
            <a:r>
              <a:rPr lang="ru-RU" sz="1700"/>
              <a:t> </a:t>
            </a:r>
            <a:r>
              <a:rPr lang="ru-RU" sz="1700" err="1"/>
              <a:t>орнату</a:t>
            </a:r>
            <a:r>
              <a:rPr lang="ru-RU" sz="1700"/>
              <a:t> </a:t>
            </a:r>
            <a:r>
              <a:rPr lang="ru-RU" sz="1700" err="1"/>
              <a:t>өмір</a:t>
            </a:r>
            <a:r>
              <a:rPr lang="ru-RU" sz="1700"/>
              <a:t> </a:t>
            </a:r>
            <a:r>
              <a:rPr lang="ru-RU" sz="1700" err="1"/>
              <a:t>бойына</a:t>
            </a:r>
            <a:r>
              <a:rPr lang="ru-RU" sz="1700"/>
              <a:t> инфекция </a:t>
            </a:r>
            <a:r>
              <a:rPr lang="ru-RU" sz="1700" err="1"/>
              <a:t>қаупіне</a:t>
            </a:r>
            <a:r>
              <a:rPr lang="ru-RU" sz="1700"/>
              <a:t> </a:t>
            </a:r>
            <a:r>
              <a:rPr lang="ru-RU" sz="1700" err="1"/>
              <a:t>әкеледі</a:t>
            </a:r>
            <a:r>
              <a:rPr lang="ru-RU" sz="1700"/>
              <a:t>, </a:t>
            </a:r>
            <a:r>
              <a:rPr lang="ru-RU" sz="1700" err="1"/>
              <a:t>бұл</a:t>
            </a:r>
            <a:r>
              <a:rPr lang="ru-RU" sz="1700"/>
              <a:t> </a:t>
            </a:r>
            <a:r>
              <a:rPr lang="ru-RU" sz="1700" err="1"/>
              <a:t>созылмалы</a:t>
            </a:r>
            <a:r>
              <a:rPr lang="ru-RU" sz="1700"/>
              <a:t> </a:t>
            </a:r>
            <a:r>
              <a:rPr lang="ru-RU" sz="1700" err="1"/>
              <a:t>постимплантаттық</a:t>
            </a:r>
            <a:r>
              <a:rPr lang="ru-RU" sz="1700"/>
              <a:t> </a:t>
            </a:r>
            <a:r>
              <a:rPr lang="ru-RU" sz="1700" err="1"/>
              <a:t>остеомиелитке</a:t>
            </a:r>
            <a:r>
              <a:rPr lang="ru-RU" sz="1700"/>
              <a:t>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науқастың</a:t>
            </a:r>
            <a:r>
              <a:rPr lang="ru-RU" sz="1700"/>
              <a:t> </a:t>
            </a:r>
            <a:r>
              <a:rPr lang="ru-RU" sz="1700" err="1"/>
              <a:t>мүгедектігіне</a:t>
            </a:r>
            <a:r>
              <a:rPr lang="ru-RU" sz="1700"/>
              <a:t>, ал </a:t>
            </a:r>
            <a:r>
              <a:rPr lang="ru-RU" sz="1700" err="1"/>
              <a:t>ең</a:t>
            </a:r>
            <a:r>
              <a:rPr lang="ru-RU" sz="1700"/>
              <a:t> </a:t>
            </a:r>
            <a:r>
              <a:rPr lang="ru-RU" sz="1700" err="1"/>
              <a:t>ауыр</a:t>
            </a:r>
            <a:r>
              <a:rPr lang="ru-RU" sz="1700"/>
              <a:t> </a:t>
            </a:r>
            <a:r>
              <a:rPr lang="ru-RU" sz="1700" err="1"/>
              <a:t>жағдайларда</a:t>
            </a:r>
            <a:r>
              <a:rPr lang="ru-RU" sz="1700"/>
              <a:t> </a:t>
            </a:r>
            <a:r>
              <a:rPr lang="ru-RU" sz="1700" err="1"/>
              <a:t>жүйенің</a:t>
            </a:r>
            <a:r>
              <a:rPr lang="ru-RU" sz="1700"/>
              <a:t> </a:t>
            </a:r>
            <a:r>
              <a:rPr lang="ru-RU" sz="1700" err="1"/>
              <a:t>қабыну</a:t>
            </a:r>
            <a:r>
              <a:rPr lang="ru-RU" sz="1700"/>
              <a:t> </a:t>
            </a:r>
            <a:r>
              <a:rPr lang="ru-RU" sz="1700" err="1"/>
              <a:t>реакциясы</a:t>
            </a:r>
            <a:r>
              <a:rPr lang="ru-RU" sz="1700"/>
              <a:t> </a:t>
            </a:r>
            <a:r>
              <a:rPr lang="ru-RU" sz="1700" err="1"/>
              <a:t>синдромының</a:t>
            </a:r>
            <a:r>
              <a:rPr lang="ru-RU" sz="1700"/>
              <a:t> </a:t>
            </a:r>
            <a:r>
              <a:rPr lang="ru-RU" sz="1700" err="1"/>
              <a:t>немесе</a:t>
            </a:r>
            <a:r>
              <a:rPr lang="ru-RU" sz="1700"/>
              <a:t> </a:t>
            </a:r>
            <a:r>
              <a:rPr lang="ru-RU" sz="1700" err="1"/>
              <a:t>сепсистің</a:t>
            </a:r>
            <a:r>
              <a:rPr lang="ru-RU" sz="1700"/>
              <a:t> </a:t>
            </a:r>
            <a:r>
              <a:rPr lang="ru-RU" sz="1700" err="1"/>
              <a:t>дамуымен</a:t>
            </a:r>
            <a:r>
              <a:rPr lang="ru-RU" sz="1700"/>
              <a:t> </a:t>
            </a:r>
            <a:r>
              <a:rPr lang="ru-RU" sz="1700" err="1"/>
              <a:t>өлімге</a:t>
            </a:r>
            <a:r>
              <a:rPr lang="ru-RU" sz="1700"/>
              <a:t> </a:t>
            </a:r>
            <a:r>
              <a:rPr lang="ru-RU" sz="1700" err="1"/>
              <a:t>әкелуі</a:t>
            </a:r>
            <a:r>
              <a:rPr lang="ru-RU" sz="1700"/>
              <a:t> </a:t>
            </a:r>
            <a:r>
              <a:rPr lang="ru-RU" sz="1700" err="1"/>
              <a:t>мүмкін</a:t>
            </a:r>
            <a:r>
              <a:rPr lang="ru-RU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91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/>
              <a:t>Антибиотиктерге</a:t>
            </a:r>
            <a:r>
              <a:rPr lang="ru-RU" dirty="0"/>
              <a:t> </a:t>
            </a:r>
            <a:r>
              <a:rPr lang="ru-RU" dirty="0" err="1"/>
              <a:t>төзімділігі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, </a:t>
            </a:r>
            <a:r>
              <a:rPr lang="ru-RU" dirty="0" err="1"/>
              <a:t>созылмалы</a:t>
            </a:r>
            <a:r>
              <a:rPr lang="ru-RU" dirty="0"/>
              <a:t> </a:t>
            </a:r>
            <a:r>
              <a:rPr lang="ru-RU" dirty="0" err="1"/>
              <a:t>инфекцияларды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қиынға</a:t>
            </a:r>
            <a:r>
              <a:rPr lang="ru-RU" dirty="0"/>
              <a:t> </a:t>
            </a:r>
            <a:r>
              <a:rPr lang="ru-RU" dirty="0" err="1"/>
              <a:t>соғады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пациент </a:t>
            </a:r>
            <a:r>
              <a:rPr lang="ru-RU" dirty="0" err="1"/>
              <a:t>қайталану</a:t>
            </a:r>
            <a:r>
              <a:rPr lang="ru-RU" dirty="0"/>
              <a:t> </a:t>
            </a:r>
            <a:r>
              <a:rPr lang="ru-RU" dirty="0" err="1"/>
              <a:t>қаупіне</a:t>
            </a:r>
            <a:r>
              <a:rPr lang="ru-RU" dirty="0"/>
              <a:t> </a:t>
            </a:r>
            <a:r>
              <a:rPr lang="ru-RU" dirty="0" err="1"/>
              <a:t>ұшырайды</a:t>
            </a:r>
            <a:r>
              <a:rPr lang="ru-RU" dirty="0"/>
              <a:t>. </a:t>
            </a:r>
            <a:r>
              <a:rPr lang="ru-RU" dirty="0" err="1"/>
              <a:t>Биопленкалармен</a:t>
            </a:r>
            <a:r>
              <a:rPr lang="ru-RU" dirty="0"/>
              <a:t> инфекция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бактериялардың</a:t>
            </a:r>
            <a:r>
              <a:rPr lang="ru-RU" dirty="0"/>
              <a:t> </a:t>
            </a:r>
            <a:r>
              <a:rPr lang="ru-RU" dirty="0" err="1"/>
              <a:t>планктондық</a:t>
            </a:r>
            <a:r>
              <a:rPr lang="ru-RU" dirty="0"/>
              <a:t> </a:t>
            </a:r>
            <a:r>
              <a:rPr lang="ru-RU" dirty="0" err="1"/>
              <a:t>формалары</a:t>
            </a:r>
            <a:r>
              <a:rPr lang="ru-RU" dirty="0"/>
              <a:t> </a:t>
            </a:r>
            <a:r>
              <a:rPr lang="ru-RU" dirty="0" err="1"/>
              <a:t>биопленкадан</a:t>
            </a:r>
            <a:r>
              <a:rPr lang="ru-RU" dirty="0"/>
              <a:t> </a:t>
            </a:r>
            <a:r>
              <a:rPr lang="ru-RU" dirty="0" err="1"/>
              <a:t>бөлініп</a:t>
            </a:r>
            <a:r>
              <a:rPr lang="ru-RU" dirty="0"/>
              <a:t>,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инфекция </a:t>
            </a:r>
            <a:r>
              <a:rPr lang="ru-RU" dirty="0" err="1"/>
              <a:t>көзінің</a:t>
            </a:r>
            <a:r>
              <a:rPr lang="ru-RU" dirty="0"/>
              <a:t> </a:t>
            </a:r>
            <a:r>
              <a:rPr lang="ru-RU" dirty="0" err="1"/>
              <a:t>айналасында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зарарланған</a:t>
            </a:r>
            <a:r>
              <a:rPr lang="ru-RU" dirty="0"/>
              <a:t> </a:t>
            </a:r>
            <a:r>
              <a:rPr lang="ru-RU" dirty="0" err="1"/>
              <a:t>құрылғыны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тастау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зақымдалған</a:t>
            </a:r>
            <a:r>
              <a:rPr lang="ru-RU" dirty="0"/>
              <a:t> </a:t>
            </a:r>
            <a:r>
              <a:rPr lang="ru-RU" dirty="0" err="1"/>
              <a:t>тіндерді</a:t>
            </a:r>
            <a:r>
              <a:rPr lang="ru-RU" dirty="0"/>
              <a:t> </a:t>
            </a:r>
            <a:r>
              <a:rPr lang="ru-RU" dirty="0" err="1"/>
              <a:t>хирургиялық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биопленкалық</a:t>
            </a:r>
            <a:r>
              <a:rPr lang="ru-RU" dirty="0"/>
              <a:t> </a:t>
            </a:r>
            <a:r>
              <a:rPr lang="ru-RU" dirty="0" err="1"/>
              <a:t>инфекцияларымен</a:t>
            </a:r>
            <a:r>
              <a:rPr lang="ru-RU" dirty="0"/>
              <a:t> </a:t>
            </a:r>
            <a:r>
              <a:rPr lang="ru-RU" dirty="0" err="1"/>
              <a:t>күресудің</a:t>
            </a:r>
            <a:r>
              <a:rPr lang="ru-RU" dirty="0"/>
              <a:t> </a:t>
            </a:r>
            <a:r>
              <a:rPr lang="ru-RU" dirty="0" err="1"/>
              <a:t>жалғыз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ru-RU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53CEABA9-7A3B-44D2-BD3A-2C0400A15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1" r="44224" b="-1"/>
          <a:stretch/>
        </p:blipFill>
        <p:spPr>
          <a:xfrm>
            <a:off x="8631452" y="2129586"/>
            <a:ext cx="2873159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5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507" t="25813" r="47899" b="31675"/>
          <a:stretch/>
        </p:blipFill>
        <p:spPr>
          <a:xfrm>
            <a:off x="1342721" y="185530"/>
            <a:ext cx="10001140" cy="6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34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A49E0C-A85B-4802-B7E6-F8AA04033CA3}"/>
              </a:ext>
            </a:extLst>
          </p:cNvPr>
          <p:cNvSpPr txBox="1"/>
          <p:nvPr/>
        </p:nvSpPr>
        <p:spPr>
          <a:xfrm>
            <a:off x="2225040" y="381000"/>
            <a:ext cx="7117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000" b="1" dirty="0">
                <a:solidFill>
                  <a:srgbClr val="FF0000"/>
                </a:solidFill>
              </a:rPr>
              <a:t>Биопленка </a:t>
            </a:r>
            <a:r>
              <a:rPr lang="ru-KZ" sz="2000" b="1" dirty="0" err="1">
                <a:solidFill>
                  <a:srgbClr val="FF0000"/>
                </a:solidFill>
              </a:rPr>
              <a:t>түзілуін</a:t>
            </a:r>
            <a:r>
              <a:rPr lang="ru-KZ" sz="2000" b="1" dirty="0">
                <a:solidFill>
                  <a:srgbClr val="FF0000"/>
                </a:solidFill>
              </a:rPr>
              <a:t> </a:t>
            </a:r>
            <a:r>
              <a:rPr lang="ru-KZ" sz="2000" b="1" dirty="0" err="1">
                <a:solidFill>
                  <a:srgbClr val="FF0000"/>
                </a:solidFill>
              </a:rPr>
              <a:t>генетикалық</a:t>
            </a:r>
            <a:r>
              <a:rPr lang="ru-KZ" sz="2000" b="1" dirty="0">
                <a:solidFill>
                  <a:srgbClr val="FF0000"/>
                </a:solidFill>
              </a:rPr>
              <a:t> </a:t>
            </a:r>
            <a:r>
              <a:rPr lang="ru-KZ" sz="2000" b="1" dirty="0" err="1">
                <a:solidFill>
                  <a:srgbClr val="FF0000"/>
                </a:solidFill>
              </a:rPr>
              <a:t>бақылау</a:t>
            </a:r>
            <a:endParaRPr lang="ru-KZ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85C14-750B-404E-A4E3-A986713549D3}"/>
              </a:ext>
            </a:extLst>
          </p:cNvPr>
          <p:cNvSpPr txBox="1"/>
          <p:nvPr/>
        </p:nvSpPr>
        <p:spPr>
          <a:xfrm>
            <a:off x="1051560" y="1478280"/>
            <a:ext cx="1092708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/>
              <a:t>Б</a:t>
            </a:r>
            <a:r>
              <a:rPr lang="ru-KZ" sz="2000" b="1" dirty="0" err="1"/>
              <a:t>ірқатар</a:t>
            </a:r>
            <a:r>
              <a:rPr lang="ru-KZ" sz="2000" b="1" dirty="0"/>
              <a:t> </a:t>
            </a:r>
            <a:r>
              <a:rPr lang="ru-KZ" sz="2000" b="1" dirty="0" err="1"/>
              <a:t>бактерияларда</a:t>
            </a:r>
            <a:r>
              <a:rPr lang="ru-KZ" sz="2000" b="1" dirty="0"/>
              <a:t> </a:t>
            </a:r>
            <a:r>
              <a:rPr lang="ru-KZ" sz="2000" b="1" dirty="0" err="1"/>
              <a:t>био</a:t>
            </a:r>
            <a:r>
              <a:rPr lang="kk-KZ" sz="2000" b="1" dirty="0"/>
              <a:t>пленка</a:t>
            </a:r>
            <a:r>
              <a:rPr lang="ru-KZ" sz="2000" b="1" dirty="0"/>
              <a:t> </a:t>
            </a:r>
            <a:r>
              <a:rPr lang="ru-KZ" sz="2000" b="1" dirty="0" err="1"/>
              <a:t>түзілу</a:t>
            </a:r>
            <a:r>
              <a:rPr lang="ru-KZ" sz="2000" b="1" dirty="0"/>
              <a:t> </a:t>
            </a:r>
            <a:r>
              <a:rPr lang="ru-KZ" sz="2000" b="1" dirty="0" err="1"/>
              <a:t>процесінде</a:t>
            </a:r>
            <a:r>
              <a:rPr lang="kk-KZ" sz="2000" b="1" dirty="0"/>
              <a:t> г</a:t>
            </a:r>
            <a:r>
              <a:rPr lang="ru-KZ" sz="2000" b="1" dirty="0"/>
              <a:t>ен </a:t>
            </a:r>
            <a:r>
              <a:rPr lang="ru-KZ" sz="2000" b="1" dirty="0" err="1"/>
              <a:t>экспрессиясының</a:t>
            </a:r>
            <a:r>
              <a:rPr lang="ru-KZ" sz="2000" b="1" dirty="0"/>
              <a:t> </a:t>
            </a:r>
            <a:r>
              <a:rPr lang="kk-KZ" sz="2000" b="1" dirty="0"/>
              <a:t>К</a:t>
            </a:r>
            <a:r>
              <a:rPr lang="ru-KZ" sz="2000" b="1" dirty="0"/>
              <a:t>S (</a:t>
            </a:r>
            <a:r>
              <a:rPr lang="ru-KZ" sz="2000" b="1" dirty="0" err="1"/>
              <a:t>Quorum</a:t>
            </a:r>
            <a:r>
              <a:rPr lang="ru-KZ" sz="2000" b="1" dirty="0"/>
              <a:t> </a:t>
            </a:r>
            <a:r>
              <a:rPr lang="ru-KZ" sz="2000" b="1" dirty="0" err="1"/>
              <a:t>Sensing</a:t>
            </a:r>
            <a:r>
              <a:rPr lang="ru-KZ" sz="2000" b="1" dirty="0"/>
              <a:t>) </a:t>
            </a:r>
            <a:r>
              <a:rPr lang="ru-KZ" sz="2000" b="1" dirty="0" err="1"/>
              <a:t>реттелуі</a:t>
            </a:r>
            <a:r>
              <a:rPr lang="ru-KZ" sz="2000" b="1" dirty="0"/>
              <a:t>  </a:t>
            </a:r>
            <a:r>
              <a:rPr lang="ru-KZ" sz="2000" b="1" dirty="0" err="1"/>
              <a:t>маңызды</a:t>
            </a:r>
            <a:r>
              <a:rPr lang="ru-KZ" sz="2000" b="1" dirty="0"/>
              <a:t> </a:t>
            </a:r>
            <a:r>
              <a:rPr lang="ru-KZ" sz="2000" b="1" dirty="0" err="1"/>
              <a:t>рөл</a:t>
            </a:r>
            <a:r>
              <a:rPr lang="ru-KZ" sz="2000" b="1" dirty="0"/>
              <a:t> </a:t>
            </a:r>
            <a:r>
              <a:rPr lang="ru-KZ" sz="2000" b="1" dirty="0" err="1"/>
              <a:t>атқаратыны</a:t>
            </a:r>
            <a:r>
              <a:rPr lang="ru-KZ" sz="2000" b="1" dirty="0"/>
              <a:t> </a:t>
            </a:r>
            <a:r>
              <a:rPr lang="ru-KZ" sz="2000" b="1" dirty="0" err="1"/>
              <a:t>белгілі</a:t>
            </a:r>
            <a:r>
              <a:rPr lang="ru-KZ" sz="2000" b="1" dirty="0"/>
              <a:t>. </a:t>
            </a:r>
            <a:r>
              <a:rPr lang="kk-KZ" sz="2000" b="1" dirty="0"/>
              <a:t>К</a:t>
            </a:r>
            <a:r>
              <a:rPr lang="ru-KZ" sz="2000" b="1" dirty="0"/>
              <a:t>S - </a:t>
            </a:r>
            <a:r>
              <a:rPr lang="ru-KZ" sz="2000" b="1" dirty="0" err="1"/>
              <a:t>бұл</a:t>
            </a:r>
            <a:r>
              <a:rPr lang="ru-KZ" sz="2000" b="1" dirty="0"/>
              <a:t> </a:t>
            </a:r>
            <a:r>
              <a:rPr lang="ru-KZ" sz="2000" b="1" dirty="0" err="1"/>
              <a:t>олардың</a:t>
            </a:r>
            <a:r>
              <a:rPr lang="ru-KZ" sz="2000" b="1" dirty="0"/>
              <a:t> </a:t>
            </a:r>
            <a:r>
              <a:rPr lang="ru-KZ" sz="2000" b="1" dirty="0" err="1"/>
              <a:t>популяциясының</a:t>
            </a:r>
            <a:r>
              <a:rPr lang="ru-KZ" sz="2000" b="1" dirty="0"/>
              <a:t> </a:t>
            </a:r>
            <a:r>
              <a:rPr lang="ru-KZ" sz="2000" b="1" dirty="0" err="1"/>
              <a:t>тығыздығына</a:t>
            </a:r>
            <a:r>
              <a:rPr lang="ru-KZ" sz="2000" b="1" dirty="0"/>
              <a:t> </a:t>
            </a:r>
            <a:r>
              <a:rPr lang="ru-KZ" sz="2000" b="1" dirty="0" err="1"/>
              <a:t>байланысты</a:t>
            </a:r>
            <a:r>
              <a:rPr lang="ru-KZ" sz="2000" b="1" dirty="0"/>
              <a:t> </a:t>
            </a:r>
            <a:r>
              <a:rPr lang="ru-KZ" sz="2000" b="1" dirty="0" err="1"/>
              <a:t>бактериялық</a:t>
            </a:r>
            <a:r>
              <a:rPr lang="ru-KZ" sz="2000" b="1" dirty="0"/>
              <a:t> ген </a:t>
            </a:r>
            <a:r>
              <a:rPr lang="ru-KZ" sz="2000" b="1" dirty="0" err="1"/>
              <a:t>экспрессиясын</a:t>
            </a:r>
            <a:r>
              <a:rPr lang="ru-KZ" sz="2000" b="1" dirty="0"/>
              <a:t> </a:t>
            </a:r>
            <a:r>
              <a:rPr lang="ru-KZ" sz="2000" b="1" dirty="0" err="1"/>
              <a:t>реттеудің</a:t>
            </a:r>
            <a:r>
              <a:rPr lang="ru-KZ" sz="2000" b="1" dirty="0"/>
              <a:t> </a:t>
            </a:r>
            <a:r>
              <a:rPr lang="ru-KZ" sz="2000" b="1" dirty="0" err="1"/>
              <a:t>ерекше</a:t>
            </a:r>
            <a:r>
              <a:rPr lang="ru-KZ" sz="2000" b="1" dirty="0"/>
              <a:t> </a:t>
            </a:r>
            <a:r>
              <a:rPr lang="ru-KZ" sz="2000" b="1" dirty="0" err="1"/>
              <a:t>түрі</a:t>
            </a:r>
            <a:r>
              <a:rPr lang="ru-KZ" sz="2000" b="1" dirty="0"/>
              <a:t>. </a:t>
            </a:r>
            <a:r>
              <a:rPr lang="en-US" sz="2000" b="1" dirty="0"/>
              <a:t>QS </a:t>
            </a:r>
            <a:r>
              <a:rPr lang="kk-KZ" sz="2000" b="1" dirty="0"/>
              <a:t>жүйелері екі міндетті компонентті қамтиды:  жасуша қабырғасы арқылы оңай таралатын төмен молекулалық салмақты реттегіш (автоиндуктор, АИ) және АИ-мен әрекеттесетін рецепторлық реттеуші ақуыз.</a:t>
            </a:r>
          </a:p>
          <a:p>
            <a:r>
              <a:rPr lang="ru-RU" sz="2000" b="1" dirty="0" err="1"/>
              <a:t>Бактериялардың</a:t>
            </a:r>
            <a:r>
              <a:rPr lang="ru-RU" sz="2000" b="1" dirty="0"/>
              <a:t> </a:t>
            </a:r>
            <a:r>
              <a:rPr lang="ru-RU" sz="2000" b="1" dirty="0" err="1"/>
              <a:t>популяциясының</a:t>
            </a:r>
            <a:r>
              <a:rPr lang="ru-RU" sz="2000" b="1" dirty="0"/>
              <a:t> </a:t>
            </a:r>
            <a:r>
              <a:rPr lang="ru-RU" sz="2000" b="1" dirty="0" err="1"/>
              <a:t>жоғары</a:t>
            </a:r>
            <a:r>
              <a:rPr lang="ru-RU" sz="2000" b="1" dirty="0"/>
              <a:t> </a:t>
            </a:r>
            <a:r>
              <a:rPr lang="ru-RU" sz="2000" b="1" dirty="0" err="1"/>
              <a:t>тығыздығында</a:t>
            </a:r>
            <a:r>
              <a:rPr lang="ru-RU" sz="2000" b="1" dirty="0"/>
              <a:t> АИ </a:t>
            </a:r>
            <a:r>
              <a:rPr lang="ru-RU" sz="2000" b="1" dirty="0" err="1"/>
              <a:t>культурада</a:t>
            </a:r>
            <a:r>
              <a:rPr lang="ru-RU" sz="2000" b="1" dirty="0"/>
              <a:t> </a:t>
            </a:r>
            <a:r>
              <a:rPr lang="ru-RU" sz="2000" b="1" dirty="0" err="1"/>
              <a:t>жиналады</a:t>
            </a:r>
            <a:r>
              <a:rPr lang="ru-RU" sz="2000" b="1" dirty="0"/>
              <a:t>. </a:t>
            </a:r>
            <a:r>
              <a:rPr lang="ru-RU" sz="2000" b="1" dirty="0" err="1"/>
              <a:t>Белгілі</a:t>
            </a:r>
            <a:r>
              <a:rPr lang="ru-RU" sz="2000" b="1" dirty="0"/>
              <a:t> </a:t>
            </a: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шекті</a:t>
            </a:r>
            <a:r>
              <a:rPr lang="ru-RU" sz="2000" b="1" dirty="0"/>
              <a:t> </a:t>
            </a:r>
            <a:r>
              <a:rPr lang="ru-RU" sz="2000" b="1" dirty="0" err="1"/>
              <a:t>концентрацияға</a:t>
            </a:r>
            <a:r>
              <a:rPr lang="ru-RU" sz="2000" b="1" dirty="0"/>
              <a:t> </a:t>
            </a:r>
            <a:r>
              <a:rPr lang="ru-RU" sz="2000" b="1" dirty="0" err="1"/>
              <a:t>жеткеннен</a:t>
            </a:r>
            <a:r>
              <a:rPr lang="ru-RU" sz="2000" b="1" dirty="0"/>
              <a:t> </a:t>
            </a:r>
            <a:r>
              <a:rPr lang="ru-RU" sz="2000" b="1" dirty="0" err="1"/>
              <a:t>кейін</a:t>
            </a:r>
            <a:r>
              <a:rPr lang="ru-RU" sz="2000" b="1" dirty="0"/>
              <a:t> АИ </a:t>
            </a:r>
            <a:r>
              <a:rPr lang="ru-RU" sz="2000" b="1" dirty="0" err="1"/>
              <a:t>рецепторлық</a:t>
            </a:r>
            <a:r>
              <a:rPr lang="ru-RU" sz="2000" b="1" dirty="0"/>
              <a:t> </a:t>
            </a:r>
            <a:r>
              <a:rPr lang="ru-RU" sz="2000" b="1" dirty="0" err="1"/>
              <a:t>ақуыздармен</a:t>
            </a:r>
            <a:r>
              <a:rPr lang="ru-RU" sz="2000" b="1" dirty="0"/>
              <a:t> </a:t>
            </a:r>
            <a:r>
              <a:rPr lang="ru-RU" sz="2000" b="1" dirty="0" err="1"/>
              <a:t>әрекеттесіп</a:t>
            </a:r>
            <a:r>
              <a:rPr lang="ru-RU" sz="2000" b="1" dirty="0"/>
              <a:t>, </a:t>
            </a:r>
            <a:r>
              <a:rPr lang="ru-RU" sz="2000" b="1" dirty="0" err="1"/>
              <a:t>оларды</a:t>
            </a:r>
            <a:r>
              <a:rPr lang="ru-RU" sz="2000" b="1" dirty="0"/>
              <a:t> </a:t>
            </a:r>
            <a:r>
              <a:rPr lang="ru-RU" sz="2000" b="1" dirty="0" err="1"/>
              <a:t>белсендіренреді</a:t>
            </a:r>
            <a:r>
              <a:rPr lang="ru-RU" sz="2000" b="1" dirty="0"/>
              <a:t>.</a:t>
            </a:r>
          </a:p>
          <a:p>
            <a:r>
              <a:rPr lang="en-US" sz="2000" b="1" dirty="0"/>
              <a:t>AI </a:t>
            </a:r>
            <a:r>
              <a:rPr lang="ru-RU" sz="2000" b="1" dirty="0" err="1"/>
              <a:t>көмегімен</a:t>
            </a:r>
            <a:r>
              <a:rPr lang="ru-RU" sz="2000" b="1" dirty="0"/>
              <a:t> </a:t>
            </a:r>
            <a:r>
              <a:rPr lang="ru-RU" sz="2000" b="1" dirty="0" err="1"/>
              <a:t>бактериялар</a:t>
            </a:r>
            <a:r>
              <a:rPr lang="ru-RU" sz="2000" b="1" dirty="0"/>
              <a:t> </a:t>
            </a:r>
            <a:r>
              <a:rPr lang="ru-RU" sz="2000" b="1" dirty="0" err="1"/>
              <a:t>байланысады</a:t>
            </a:r>
            <a:r>
              <a:rPr lang="ru-RU" sz="2000" b="1" dirty="0"/>
              <a:t>. </a:t>
            </a: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жасуша</a:t>
            </a:r>
            <a:r>
              <a:rPr lang="ru-RU" sz="2000" b="1" dirty="0"/>
              <a:t> </a:t>
            </a:r>
            <a:r>
              <a:rPr lang="ru-RU" sz="2000" b="1" dirty="0" err="1"/>
              <a:t>шығаратын</a:t>
            </a:r>
            <a:r>
              <a:rPr lang="ru-RU" sz="2000" b="1" dirty="0"/>
              <a:t> АИ </a:t>
            </a:r>
            <a:r>
              <a:rPr lang="ru-RU" sz="2000" b="1" dirty="0" err="1"/>
              <a:t>басқа</a:t>
            </a:r>
            <a:r>
              <a:rPr lang="ru-RU" sz="2000" b="1" dirty="0"/>
              <a:t> </a:t>
            </a:r>
            <a:r>
              <a:rPr lang="ru-RU" sz="2000" b="1" dirty="0" err="1"/>
              <a:t>бактерияның</a:t>
            </a:r>
            <a:r>
              <a:rPr lang="ru-RU" sz="2000" b="1" dirty="0"/>
              <a:t> </a:t>
            </a:r>
            <a:r>
              <a:rPr lang="ru-RU" sz="2000" b="1" dirty="0" err="1"/>
              <a:t>рецепторлық</a:t>
            </a:r>
            <a:r>
              <a:rPr lang="ru-RU" sz="2000" b="1" dirty="0"/>
              <a:t> </a:t>
            </a:r>
            <a:r>
              <a:rPr lang="ru-RU" sz="2000" b="1" dirty="0" err="1"/>
              <a:t>ақуызымен</a:t>
            </a:r>
            <a:r>
              <a:rPr lang="ru-RU" sz="2000" b="1" dirty="0"/>
              <a:t> </a:t>
            </a:r>
            <a:r>
              <a:rPr lang="ru-RU" sz="2000" b="1" dirty="0" err="1"/>
              <a:t>әрекеттесіп</a:t>
            </a:r>
            <a:r>
              <a:rPr lang="ru-RU" sz="2000" b="1" dirty="0"/>
              <a:t>, </a:t>
            </a:r>
            <a:r>
              <a:rPr lang="ru-RU" sz="2000" b="1" dirty="0" err="1"/>
              <a:t>ондағы</a:t>
            </a:r>
            <a:r>
              <a:rPr lang="ru-RU" sz="2000" b="1" dirty="0"/>
              <a:t> </a:t>
            </a:r>
            <a:r>
              <a:rPr lang="ru-RU" sz="2000" b="1" dirty="0" err="1"/>
              <a:t>белгілі</a:t>
            </a:r>
            <a:r>
              <a:rPr lang="ru-RU" sz="2000" b="1" dirty="0"/>
              <a:t> </a:t>
            </a:r>
            <a:r>
              <a:rPr lang="ru-RU" sz="2000" b="1" dirty="0" err="1"/>
              <a:t>бір</a:t>
            </a:r>
            <a:r>
              <a:rPr lang="ru-RU" sz="2000" b="1" dirty="0"/>
              <a:t> </a:t>
            </a:r>
            <a:r>
              <a:rPr lang="ru-RU" sz="2000" b="1" dirty="0" err="1"/>
              <a:t>гендердің</a:t>
            </a:r>
            <a:r>
              <a:rPr lang="ru-RU" sz="2000" b="1" dirty="0"/>
              <a:t> </a:t>
            </a:r>
            <a:r>
              <a:rPr lang="ru-RU" sz="2000" b="1" dirty="0" err="1"/>
              <a:t>экспрессиясын</a:t>
            </a:r>
            <a:r>
              <a:rPr lang="ru-RU" sz="2000" b="1" dirty="0"/>
              <a:t> </a:t>
            </a:r>
            <a:r>
              <a:rPr lang="ru-RU" sz="2000" b="1" dirty="0" err="1"/>
              <a:t>тудыруы</a:t>
            </a:r>
            <a:r>
              <a:rPr lang="ru-RU" sz="2000" b="1" dirty="0"/>
              <a:t> </a:t>
            </a:r>
            <a:r>
              <a:rPr lang="ru-RU" sz="2000" b="1" dirty="0" err="1"/>
              <a:t>мүмкін</a:t>
            </a:r>
            <a:r>
              <a:rPr lang="ru-RU" sz="2000" b="1" dirty="0"/>
              <a:t>. </a:t>
            </a:r>
            <a:r>
              <a:rPr lang="ru-RU" sz="2000" b="1" dirty="0" err="1"/>
              <a:t>Нәтиже</a:t>
            </a:r>
            <a:r>
              <a:rPr lang="ru-RU" sz="2000" b="1" dirty="0"/>
              <a:t> - </a:t>
            </a:r>
            <a:r>
              <a:rPr lang="ru-RU" sz="2000" b="1" dirty="0" err="1"/>
              <a:t>бұл</a:t>
            </a:r>
            <a:r>
              <a:rPr lang="ru-RU" sz="2000" b="1" dirty="0"/>
              <a:t> </a:t>
            </a:r>
            <a:r>
              <a:rPr lang="ru-RU" sz="2000" b="1" dirty="0" err="1"/>
              <a:t>гендердің</a:t>
            </a:r>
            <a:r>
              <a:rPr lang="ru-RU" sz="2000" b="1" dirty="0"/>
              <a:t> </a:t>
            </a:r>
            <a:r>
              <a:rPr lang="ru-RU" sz="2000" b="1" dirty="0" err="1"/>
              <a:t>бүкіл</a:t>
            </a:r>
            <a:r>
              <a:rPr lang="ru-RU" sz="2000" b="1" dirty="0"/>
              <a:t> </a:t>
            </a:r>
            <a:r>
              <a:rPr lang="ru-RU" sz="2000" b="1" dirty="0" err="1"/>
              <a:t>бактериялар</a:t>
            </a:r>
            <a:r>
              <a:rPr lang="ru-RU" sz="2000" b="1" dirty="0"/>
              <a:t> </a:t>
            </a:r>
            <a:r>
              <a:rPr lang="ru-RU" sz="2000" b="1" dirty="0" err="1"/>
              <a:t>қауымдастығында</a:t>
            </a:r>
            <a:r>
              <a:rPr lang="ru-RU" sz="2000" b="1" dirty="0"/>
              <a:t> </a:t>
            </a:r>
            <a:r>
              <a:rPr lang="ru-RU" sz="2000" b="1" dirty="0" err="1"/>
              <a:t>үйлестірілген</a:t>
            </a:r>
            <a:r>
              <a:rPr lang="ru-RU" sz="2000" b="1" dirty="0"/>
              <a:t> </a:t>
            </a:r>
            <a:r>
              <a:rPr lang="ru-RU" sz="2000" b="1" dirty="0" err="1"/>
              <a:t>көрінісі</a:t>
            </a:r>
            <a:r>
              <a:rPr lang="ru-RU" sz="2000" b="1" dirty="0"/>
              <a:t>. </a:t>
            </a:r>
            <a:r>
              <a:rPr lang="ru-RU" sz="2000" b="1" dirty="0" err="1"/>
              <a:t>Бактериялардың</a:t>
            </a:r>
            <a:r>
              <a:rPr lang="ru-RU" sz="2000" b="1" dirty="0"/>
              <a:t> </a:t>
            </a:r>
            <a:r>
              <a:rPr lang="ru-RU" sz="2000" b="1" dirty="0" err="1"/>
              <a:t>мұндай</a:t>
            </a:r>
            <a:r>
              <a:rPr lang="ru-RU" sz="2000" b="1" dirty="0"/>
              <a:t> «</a:t>
            </a:r>
            <a:r>
              <a:rPr lang="ru-RU" sz="2000" b="1" dirty="0" err="1"/>
              <a:t>әлеуметтік</a:t>
            </a:r>
            <a:r>
              <a:rPr lang="ru-RU" sz="2000" b="1" dirty="0"/>
              <a:t>» </a:t>
            </a:r>
            <a:r>
              <a:rPr lang="ru-RU" sz="2000" b="1" dirty="0" err="1"/>
              <a:t>мінез-құлқында</a:t>
            </a:r>
            <a:r>
              <a:rPr lang="ru-RU" sz="2000" b="1" dirty="0"/>
              <a:t> </a:t>
            </a:r>
            <a:r>
              <a:rPr lang="ru-RU" sz="2000" b="1" dirty="0" err="1"/>
              <a:t>көп</a:t>
            </a:r>
            <a:r>
              <a:rPr lang="ru-RU" sz="2000" b="1" dirty="0"/>
              <a:t> </a:t>
            </a:r>
            <a:r>
              <a:rPr lang="ru-RU" sz="2000" b="1" dirty="0" err="1"/>
              <a:t>жасушалы</a:t>
            </a:r>
            <a:r>
              <a:rPr lang="ru-RU" sz="2000" b="1" dirty="0"/>
              <a:t> </a:t>
            </a:r>
            <a:r>
              <a:rPr lang="ru-RU" sz="2000" b="1" dirty="0" err="1"/>
              <a:t>организмнің</a:t>
            </a:r>
            <a:r>
              <a:rPr lang="ru-RU" sz="2000" b="1" dirty="0"/>
              <a:t> </a:t>
            </a:r>
            <a:r>
              <a:rPr lang="ru-RU" sz="2000" b="1" dirty="0" err="1"/>
              <a:t>ерекшеліктері</a:t>
            </a:r>
            <a:r>
              <a:rPr lang="ru-RU" sz="2000" b="1" dirty="0"/>
              <a:t> </a:t>
            </a:r>
            <a:r>
              <a:rPr lang="ru-RU" sz="2000" b="1" dirty="0" err="1"/>
              <a:t>көрінеді</a:t>
            </a:r>
            <a:r>
              <a:rPr lang="ru-RU" sz="2000" b="1" dirty="0"/>
              <a:t>.</a:t>
            </a:r>
            <a:endParaRPr lang="ru-KZ" sz="2000" b="1" dirty="0"/>
          </a:p>
        </p:txBody>
      </p:sp>
    </p:spTree>
    <p:extLst>
      <p:ext uri="{BB962C8B-B14F-4D97-AF65-F5344CB8AC3E}">
        <p14:creationId xmlns:p14="http://schemas.microsoft.com/office/powerpoint/2010/main" val="255796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F17E5A-40C2-49C8-9527-2DAC2266E7BD}"/>
              </a:ext>
            </a:extLst>
          </p:cNvPr>
          <p:cNvSpPr txBox="1"/>
          <p:nvPr/>
        </p:nvSpPr>
        <p:spPr>
          <a:xfrm>
            <a:off x="487680" y="897464"/>
            <a:ext cx="1133856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b="1" dirty="0">
                <a:solidFill>
                  <a:srgbClr val="FF0000"/>
                </a:solidFill>
              </a:rPr>
              <a:t>КВОРУМДЫ SENSING ЖҮЙЕЛЕРІ КӨПТЕГЕН</a:t>
            </a:r>
            <a:r>
              <a:rPr lang="kk-KZ" sz="2400" b="1" dirty="0">
                <a:solidFill>
                  <a:srgbClr val="FF0000"/>
                </a:solidFill>
              </a:rPr>
              <a:t> ЖАСУШАЛЫҚ</a:t>
            </a:r>
            <a:r>
              <a:rPr lang="ru-KZ" sz="2400" b="1" dirty="0">
                <a:solidFill>
                  <a:srgbClr val="FF0000"/>
                </a:solidFill>
              </a:rPr>
              <a:t> ПРОЦЕСТЕРДІ РЕТТЕУДЕ МАҢЫЗДЫ РОЛ</a:t>
            </a:r>
            <a:r>
              <a:rPr lang="kk-KZ" sz="2400" b="1" dirty="0">
                <a:solidFill>
                  <a:srgbClr val="FF0000"/>
                </a:solidFill>
              </a:rPr>
              <a:t> АТҚАРАДЫ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/>
              <a:t>Биолюминесценция.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 err="1"/>
              <a:t>Патогенді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фитопатогенді</a:t>
            </a:r>
            <a:r>
              <a:rPr lang="ru-KZ" sz="2400" dirty="0"/>
              <a:t> </a:t>
            </a:r>
            <a:r>
              <a:rPr lang="ru-KZ" sz="2400" dirty="0" err="1"/>
              <a:t>бактериялардың</a:t>
            </a:r>
            <a:r>
              <a:rPr lang="ru-KZ" sz="2400" dirty="0"/>
              <a:t> </a:t>
            </a:r>
            <a:r>
              <a:rPr lang="ru-KZ" sz="2400" dirty="0" err="1"/>
              <a:t>вируленттілігі</a:t>
            </a:r>
            <a:r>
              <a:rPr lang="ru-KZ" sz="2400" dirty="0"/>
              <a:t>– </a:t>
            </a:r>
            <a:r>
              <a:rPr lang="ru-KZ" sz="2400" dirty="0" err="1"/>
              <a:t>вируленттілік</a:t>
            </a:r>
            <a:r>
              <a:rPr lang="ru-KZ" sz="2400" dirty="0"/>
              <a:t> </a:t>
            </a:r>
            <a:r>
              <a:rPr lang="ru-KZ" sz="2400" dirty="0" err="1"/>
              <a:t>факторлардың</a:t>
            </a:r>
            <a:r>
              <a:rPr lang="ru-KZ" sz="2400" dirty="0"/>
              <a:t> </a:t>
            </a:r>
            <a:r>
              <a:rPr lang="ru-KZ" sz="2400" dirty="0" err="1"/>
              <a:t>синтезі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 err="1"/>
              <a:t>Биопленкалардың</a:t>
            </a:r>
            <a:r>
              <a:rPr lang="ru-KZ" sz="2400" dirty="0"/>
              <a:t> </a:t>
            </a:r>
            <a:r>
              <a:rPr lang="ru-KZ" sz="2400" dirty="0" err="1"/>
              <a:t>түзілуі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 err="1"/>
              <a:t>Антибиотиктерге</a:t>
            </a:r>
            <a:r>
              <a:rPr lang="ru-KZ" sz="2400" dirty="0"/>
              <a:t> </a:t>
            </a:r>
            <a:r>
              <a:rPr lang="ru-KZ" sz="2400" dirty="0" err="1"/>
              <a:t>төзімділікті</a:t>
            </a:r>
            <a:r>
              <a:rPr lang="ru-KZ" sz="2400" dirty="0"/>
              <a:t> </a:t>
            </a:r>
            <a:r>
              <a:rPr lang="ru-KZ" sz="2400" dirty="0" err="1"/>
              <a:t>реттеу</a:t>
            </a:r>
            <a:r>
              <a:rPr lang="ru-KZ" sz="2400" dirty="0"/>
              <a:t> (</a:t>
            </a:r>
            <a:r>
              <a:rPr lang="ru-KZ" sz="2400" dirty="0" err="1"/>
              <a:t>тасымалдаушылар</a:t>
            </a:r>
            <a:r>
              <a:rPr lang="ru-KZ" sz="2400" dirty="0"/>
              <a:t>)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 err="1"/>
              <a:t>Антибиотиктердің</a:t>
            </a:r>
            <a:r>
              <a:rPr lang="ru-KZ" sz="2400" dirty="0"/>
              <a:t> </a:t>
            </a:r>
            <a:r>
              <a:rPr lang="ru-KZ" sz="2400" dirty="0" err="1"/>
              <a:t>синтезі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 err="1"/>
              <a:t>Жасушадан</a:t>
            </a:r>
            <a:r>
              <a:rPr lang="ru-KZ" sz="2400" dirty="0"/>
              <a:t> </a:t>
            </a:r>
            <a:r>
              <a:rPr lang="ru-KZ" sz="2400" dirty="0" err="1"/>
              <a:t>тыс</a:t>
            </a:r>
            <a:r>
              <a:rPr lang="ru-KZ" sz="2400" dirty="0"/>
              <a:t> </a:t>
            </a:r>
            <a:r>
              <a:rPr lang="ru-KZ" sz="2400" dirty="0" err="1"/>
              <a:t>ферменттердің</a:t>
            </a:r>
            <a:r>
              <a:rPr lang="ru-KZ" sz="2400" dirty="0"/>
              <a:t> </a:t>
            </a:r>
            <a:r>
              <a:rPr lang="ru-KZ" sz="2400" dirty="0" err="1"/>
              <a:t>синтезі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 err="1"/>
              <a:t>Агробактериялардың</a:t>
            </a:r>
            <a:r>
              <a:rPr lang="ru-KZ" sz="2400" dirty="0"/>
              <a:t> </a:t>
            </a:r>
            <a:r>
              <a:rPr lang="ru-KZ" sz="2400" dirty="0" err="1"/>
              <a:t>Ti</a:t>
            </a:r>
            <a:r>
              <a:rPr lang="ru-KZ" sz="2400" dirty="0"/>
              <a:t> </a:t>
            </a:r>
            <a:r>
              <a:rPr lang="ru-KZ" sz="2400" dirty="0" err="1"/>
              <a:t>плазмидаларының</a:t>
            </a:r>
            <a:r>
              <a:rPr lang="ru-KZ" sz="2400" dirty="0"/>
              <a:t> </a:t>
            </a:r>
            <a:r>
              <a:rPr lang="ru-KZ" sz="2400" dirty="0" err="1"/>
              <a:t>конъюгациялық</a:t>
            </a:r>
            <a:r>
              <a:rPr lang="ru-KZ" sz="2400" dirty="0"/>
              <a:t> </a:t>
            </a:r>
            <a:r>
              <a:rPr lang="ru-KZ" sz="2400" dirty="0" err="1"/>
              <a:t>тасымалдануы,осы</a:t>
            </a:r>
            <a:r>
              <a:rPr lang="ru-KZ" sz="2400" dirty="0"/>
              <a:t> </a:t>
            </a:r>
            <a:r>
              <a:rPr lang="ru-KZ" sz="2400" dirty="0" err="1"/>
              <a:t>плазмидалардың</a:t>
            </a:r>
            <a:r>
              <a:rPr lang="ru-KZ" sz="2400" dirty="0"/>
              <a:t> </a:t>
            </a:r>
            <a:r>
              <a:rPr lang="ru-KZ" sz="2400" dirty="0" err="1"/>
              <a:t>көшірме</a:t>
            </a:r>
            <a:r>
              <a:rPr lang="ru-KZ" sz="2400" dirty="0"/>
              <a:t> </a:t>
            </a:r>
            <a:r>
              <a:rPr lang="ru-KZ" sz="2400" dirty="0" err="1"/>
              <a:t>санын</a:t>
            </a:r>
            <a:r>
              <a:rPr lang="ru-KZ" sz="2400" dirty="0"/>
              <a:t> </a:t>
            </a:r>
            <a:r>
              <a:rPr lang="ru-KZ" sz="2400" dirty="0" err="1"/>
              <a:t>реттеу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 err="1"/>
              <a:t>Экзополисахаридтердің</a:t>
            </a:r>
            <a:r>
              <a:rPr lang="ru-KZ" sz="2400" dirty="0"/>
              <a:t> </a:t>
            </a:r>
            <a:r>
              <a:rPr lang="ru-KZ" sz="2400" dirty="0" err="1"/>
              <a:t>синтезі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Нодуляция</a:t>
            </a:r>
            <a:r>
              <a:rPr lang="ru-KZ" sz="2400" dirty="0"/>
              <a:t>- </a:t>
            </a:r>
            <a:r>
              <a:rPr lang="ru-KZ" sz="2400" dirty="0" err="1"/>
              <a:t>түйіндердің</a:t>
            </a:r>
            <a:r>
              <a:rPr lang="ru-KZ" sz="2400" dirty="0"/>
              <a:t> </a:t>
            </a:r>
            <a:r>
              <a:rPr lang="ru-KZ" sz="2400" dirty="0" err="1"/>
              <a:t>пайда</a:t>
            </a:r>
            <a:r>
              <a:rPr lang="ru-KZ" sz="2400" dirty="0"/>
              <a:t> </a:t>
            </a:r>
            <a:r>
              <a:rPr lang="ru-KZ" sz="2400" dirty="0" err="1"/>
              <a:t>болуы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/>
              <a:t>С</a:t>
            </a:r>
            <a:r>
              <a:rPr lang="ru-KZ" sz="2400" dirty="0" err="1"/>
              <a:t>поралану</a:t>
            </a:r>
            <a:r>
              <a:rPr lang="ru-KZ" sz="2400" dirty="0"/>
              <a:t>.</a:t>
            </a:r>
            <a:endParaRPr lang="kk-K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KZ" sz="2400" dirty="0"/>
              <a:t>ДНҚ-</a:t>
            </a:r>
            <a:r>
              <a:rPr lang="ru-KZ" sz="2400" dirty="0" err="1"/>
              <a:t>ны</a:t>
            </a:r>
            <a:r>
              <a:rPr lang="ru-KZ" sz="2400" dirty="0"/>
              <a:t> </a:t>
            </a:r>
            <a:r>
              <a:rPr lang="ru-KZ" sz="2400" dirty="0" err="1"/>
              <a:t>сіңіру</a:t>
            </a:r>
            <a:r>
              <a:rPr lang="ru-KZ" sz="2400" dirty="0"/>
              <a:t> </a:t>
            </a:r>
            <a:r>
              <a:rPr lang="ru-KZ" sz="2400" dirty="0" err="1"/>
              <a:t>қабілеті</a:t>
            </a:r>
            <a:r>
              <a:rPr lang="ru-KZ" sz="2400" dirty="0"/>
              <a:t>.   </a:t>
            </a:r>
            <a:endParaRPr lang="kk-KZ" sz="2400" dirty="0"/>
          </a:p>
          <a:p>
            <a:r>
              <a:rPr lang="ru-KZ" sz="2000" b="1" dirty="0"/>
              <a:t>QS ЖҮЙЕЛЕРІ ЖАҺАНДЫҚ БАКТЕРИЯЛАРДЫ РЕТТЕУШІЛЕР РЕТІНДЕ ҚЫЗМЕТ ЕТЕДІ.</a:t>
            </a:r>
          </a:p>
        </p:txBody>
      </p:sp>
    </p:spTree>
    <p:extLst>
      <p:ext uri="{BB962C8B-B14F-4D97-AF65-F5344CB8AC3E}">
        <p14:creationId xmlns:p14="http://schemas.microsoft.com/office/powerpoint/2010/main" val="271190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Имплантпен байланысты инфекцияларға әкелуі мүмкін импланттардың негізгі түрлері - бұл орталық веналық катетер, жүрек клапандары, жүректің жасанды қарыншалары, коронарлық стенттер, имплантацияланатын нейростимуляторлар, қарыншалық шунталар, бірлескен протездер, сынықтарды бекіту құрылғылары, кеудеге арналған имплантаттар, байланыс линзалары, тіс импланттары.</a:t>
            </a:r>
            <a:br>
              <a:rPr lang="en-US" sz="1800"/>
            </a:br>
            <a:endParaRPr lang="en-US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73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2150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5BEFB-0F6E-472C-89F8-49AD93073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662651"/>
            <a:ext cx="8945880" cy="57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617" y="641564"/>
            <a:ext cx="95432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31842" y="264015"/>
            <a:ext cx="5228822" cy="888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Имплантанттың айналасындағы инфекция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0" y="1762025"/>
            <a:ext cx="2343955" cy="772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Ерте даму (2 апта ішінде)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59520" y="1680172"/>
            <a:ext cx="2202288" cy="39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Кеш даму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2281" y="3335629"/>
            <a:ext cx="4559122" cy="34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дамуының негізгі себептері: имплантаттың бұзылған стерилділігі; хирургиялық араласу процесінде асепсис және антисептиктер ережелерін сақтамау нәтижесінде инфекцияның енуі; қоршаған тіндерден және теріден инфекция.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9520" y="3335629"/>
            <a:ext cx="3689798" cy="325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/>
              <a:t>Кеш жұқпалы процестер, әдетте, қан мен лимфа айналатын бактериалды жасушалардың имплантына адсорбция нәтижесінде дамиды.</a:t>
            </a: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863662" y="1287887"/>
            <a:ext cx="309093" cy="24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306873" y="1239240"/>
            <a:ext cx="309093" cy="29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67448" y="2717442"/>
            <a:ext cx="12879" cy="40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860664" y="2349724"/>
            <a:ext cx="0" cy="59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0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9527" y="197346"/>
            <a:ext cx="8617528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, </a:t>
            </a:r>
            <a:r>
              <a:rPr lang="ru-RU" dirty="0" err="1"/>
              <a:t>имплантациялауға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құрылғыларының</a:t>
            </a:r>
            <a:r>
              <a:rPr lang="ru-RU" dirty="0"/>
              <a:t> 5% </a:t>
            </a:r>
            <a:r>
              <a:rPr lang="ru-RU" dirty="0" err="1"/>
              <a:t>микроорганизмдермен</a:t>
            </a:r>
            <a:r>
              <a:rPr lang="ru-RU" dirty="0"/>
              <a:t> </a:t>
            </a:r>
            <a:r>
              <a:rPr lang="ru-RU" dirty="0" err="1"/>
              <a:t>зақымданады</a:t>
            </a:r>
            <a:r>
              <a:rPr lang="ru-RU" dirty="0"/>
              <a:t>. </a:t>
            </a:r>
            <a:r>
              <a:rPr lang="ru-RU" dirty="0" err="1"/>
              <a:t>Жабық</a:t>
            </a:r>
            <a:r>
              <a:rPr lang="ru-RU" dirty="0"/>
              <a:t> </a:t>
            </a:r>
            <a:r>
              <a:rPr lang="ru-RU" dirty="0" err="1"/>
              <a:t>сынықтарды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бекітуден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инфекция </a:t>
            </a:r>
            <a:r>
              <a:rPr lang="ru-RU" dirty="0" err="1"/>
              <a:t>деңгейі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0,5-2% </a:t>
            </a:r>
            <a:r>
              <a:rPr lang="ru-RU" dirty="0" err="1"/>
              <a:t>құрайды</a:t>
            </a:r>
            <a:r>
              <a:rPr lang="ru-RU" dirty="0"/>
              <a:t>, ал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сынықтардың</a:t>
            </a:r>
            <a:r>
              <a:rPr lang="ru-RU" dirty="0"/>
              <a:t> </a:t>
            </a:r>
            <a:r>
              <a:rPr lang="ru-RU" dirty="0" err="1"/>
              <a:t>бекітілуіне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инфекция 30% -дан </a:t>
            </a:r>
            <a:r>
              <a:rPr lang="ru-RU" dirty="0" err="1"/>
              <a:t>асуы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соңынан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медицинада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зерттеулерде</a:t>
            </a:r>
            <a:r>
              <a:rPr lang="ru-RU" dirty="0"/>
              <a:t> </a:t>
            </a:r>
            <a:r>
              <a:rPr lang="ru-RU" dirty="0" err="1"/>
              <a:t>бактериялардың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имплантаттар</a:t>
            </a:r>
            <a:r>
              <a:rPr lang="ru-RU" dirty="0"/>
              <a:t> мен </a:t>
            </a:r>
            <a:r>
              <a:rPr lang="ru-RU" dirty="0" err="1"/>
              <a:t>катетерлердің</a:t>
            </a:r>
            <a:r>
              <a:rPr lang="ru-RU" dirty="0"/>
              <a:t> </a:t>
            </a:r>
            <a:r>
              <a:rPr lang="ru-RU" dirty="0" err="1"/>
              <a:t>беттерінде</a:t>
            </a:r>
            <a:r>
              <a:rPr lang="ru-RU" dirty="0"/>
              <a:t> </a:t>
            </a:r>
            <a:r>
              <a:rPr lang="ru-RU" dirty="0" err="1"/>
              <a:t>мембраналық</a:t>
            </a:r>
            <a:r>
              <a:rPr lang="ru-RU" dirty="0"/>
              <a:t> </a:t>
            </a:r>
            <a:r>
              <a:rPr lang="ru-RU" dirty="0" err="1"/>
              <a:t>макроқұрылымдар</a:t>
            </a:r>
            <a:r>
              <a:rPr lang="ru-RU" dirty="0"/>
              <a:t> </a:t>
            </a:r>
            <a:r>
              <a:rPr lang="ru-RU" dirty="0" err="1"/>
              <a:t>түзе</a:t>
            </a:r>
            <a:r>
              <a:rPr lang="ru-RU" dirty="0"/>
              <a:t> </a:t>
            </a:r>
            <a:r>
              <a:rPr lang="ru-RU" dirty="0" err="1"/>
              <a:t>алатындығы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мәліметтер</a:t>
            </a:r>
            <a:r>
              <a:rPr lang="ru-RU" dirty="0"/>
              <a:t> </a:t>
            </a:r>
            <a:r>
              <a:rPr lang="ru-RU" dirty="0" err="1"/>
              <a:t>шыға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құрылымдарды</a:t>
            </a:r>
            <a:r>
              <a:rPr lang="ru-RU" dirty="0"/>
              <a:t> </a:t>
            </a:r>
            <a:r>
              <a:rPr lang="ru-RU" dirty="0" err="1"/>
              <a:t>құрған</a:t>
            </a:r>
            <a:r>
              <a:rPr lang="ru-RU" dirty="0"/>
              <a:t> </a:t>
            </a:r>
            <a:r>
              <a:rPr lang="ru-RU" dirty="0" err="1"/>
              <a:t>микроорганизмдердің</a:t>
            </a:r>
            <a:r>
              <a:rPr lang="ru-RU" dirty="0"/>
              <a:t> </a:t>
            </a:r>
            <a:r>
              <a:rPr lang="ru-RU" dirty="0" err="1"/>
              <a:t>тіршілік</a:t>
            </a:r>
            <a:r>
              <a:rPr lang="ru-RU" dirty="0"/>
              <a:t> </a:t>
            </a:r>
            <a:r>
              <a:rPr lang="ru-RU" dirty="0" err="1"/>
              <a:t>етуге</a:t>
            </a:r>
            <a:r>
              <a:rPr lang="ru-RU" dirty="0"/>
              <a:t> </a:t>
            </a:r>
            <a:r>
              <a:rPr lang="ru-RU" dirty="0" err="1"/>
              <a:t>бейім</a:t>
            </a:r>
            <a:r>
              <a:rPr lang="ru-RU" dirty="0"/>
              <a:t> </a:t>
            </a:r>
            <a:r>
              <a:rPr lang="ru-RU" dirty="0" err="1"/>
              <a:t>ділігі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биопленкалардың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имплантациямен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инфекциялық</a:t>
            </a:r>
            <a:r>
              <a:rPr lang="ru-RU" dirty="0"/>
              <a:t> </a:t>
            </a:r>
            <a:r>
              <a:rPr lang="ru-RU" dirty="0" err="1"/>
              <a:t>асқынулардың</a:t>
            </a:r>
            <a:r>
              <a:rPr lang="ru-RU" dirty="0"/>
              <a:t>, </a:t>
            </a:r>
            <a:r>
              <a:rPr lang="ru-RU" dirty="0" err="1"/>
              <a:t>сепсистің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практикадағы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клиникалардың</a:t>
            </a:r>
            <a:r>
              <a:rPr lang="ru-RU" dirty="0"/>
              <a:t> </a:t>
            </a:r>
            <a:r>
              <a:rPr lang="ru-RU" dirty="0" err="1"/>
              <a:t>хирургиялық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реанимация </a:t>
            </a:r>
            <a:r>
              <a:rPr lang="ru-RU" dirty="0" err="1"/>
              <a:t>бөлімшелерінде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инвазиялық</a:t>
            </a:r>
            <a:r>
              <a:rPr lang="ru-RU" dirty="0"/>
              <a:t>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7764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798" y="1206581"/>
            <a:ext cx="6405594" cy="4704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err="1"/>
              <a:t>Биопленкалар</a:t>
            </a:r>
            <a:r>
              <a:rPr lang="ru-RU" sz="1600" dirty="0"/>
              <a:t> - </a:t>
            </a:r>
            <a:r>
              <a:rPr lang="ru-RU" sz="1600" err="1"/>
              <a:t>бұл</a:t>
            </a:r>
            <a:r>
              <a:rPr lang="ru-RU" sz="1600" dirty="0"/>
              <a:t> </a:t>
            </a:r>
            <a:r>
              <a:rPr lang="ru-RU" sz="1600" err="1"/>
              <a:t>әр</a:t>
            </a:r>
            <a:r>
              <a:rPr lang="ru-RU" sz="1600" dirty="0"/>
              <a:t> </a:t>
            </a:r>
            <a:r>
              <a:rPr lang="ru-RU" sz="1600" err="1"/>
              <a:t>түрлі</a:t>
            </a:r>
            <a:r>
              <a:rPr lang="ru-RU" sz="1600" dirty="0"/>
              <a:t> </a:t>
            </a:r>
            <a:r>
              <a:rPr lang="ru-RU" sz="1600" err="1"/>
              <a:t>абиотикалық</a:t>
            </a:r>
            <a:r>
              <a:rPr lang="ru-RU" sz="1600" dirty="0"/>
              <a:t> </a:t>
            </a:r>
            <a:r>
              <a:rPr lang="ru-RU" sz="1600" err="1"/>
              <a:t>және</a:t>
            </a:r>
            <a:r>
              <a:rPr lang="ru-RU" sz="1600" dirty="0"/>
              <a:t> </a:t>
            </a:r>
            <a:r>
              <a:rPr lang="ru-RU" sz="1600" err="1"/>
              <a:t>биотикалық</a:t>
            </a:r>
            <a:r>
              <a:rPr lang="ru-RU" sz="1600" dirty="0"/>
              <a:t> </a:t>
            </a:r>
            <a:r>
              <a:rPr lang="ru-RU" sz="1600" err="1"/>
              <a:t>беттерге</a:t>
            </a:r>
            <a:r>
              <a:rPr lang="ru-RU" sz="1600" dirty="0"/>
              <a:t> </a:t>
            </a:r>
            <a:r>
              <a:rPr lang="ru-RU" sz="1600" err="1"/>
              <a:t>бекітілген</a:t>
            </a:r>
            <a:r>
              <a:rPr lang="ru-RU" sz="1600" dirty="0"/>
              <a:t> </a:t>
            </a:r>
            <a:r>
              <a:rPr lang="ru-RU" sz="1600" err="1"/>
              <a:t>микробтық</a:t>
            </a:r>
            <a:r>
              <a:rPr lang="ru-RU" sz="1600" dirty="0"/>
              <a:t> </a:t>
            </a:r>
            <a:r>
              <a:rPr lang="ru-RU" sz="1600" err="1"/>
              <a:t>бірлестіктердің</a:t>
            </a:r>
            <a:r>
              <a:rPr lang="ru-RU" sz="1600" dirty="0"/>
              <a:t> </a:t>
            </a:r>
            <a:r>
              <a:rPr lang="ru-RU" sz="1600" err="1"/>
              <a:t>бір</a:t>
            </a:r>
            <a:r>
              <a:rPr lang="ru-RU" sz="1600" dirty="0"/>
              <a:t> </a:t>
            </a:r>
            <a:r>
              <a:rPr lang="ru-RU" sz="1600" err="1"/>
              <a:t>түрі</a:t>
            </a:r>
            <a:r>
              <a:rPr lang="ru-RU" sz="1600" dirty="0"/>
              <a:t>. </a:t>
            </a:r>
            <a:r>
              <a:rPr lang="ru-RU" sz="1600" err="1"/>
              <a:t>Биопленкалар</a:t>
            </a:r>
            <a:r>
              <a:rPr lang="ru-RU" sz="1600" dirty="0"/>
              <a:t> </a:t>
            </a:r>
            <a:r>
              <a:rPr lang="ru-RU" sz="1600" err="1"/>
              <a:t>полисахаридтерден</a:t>
            </a:r>
            <a:r>
              <a:rPr lang="ru-RU" sz="1600" dirty="0"/>
              <a:t>, </a:t>
            </a:r>
            <a:r>
              <a:rPr lang="ru-RU" sz="1600" err="1"/>
              <a:t>ақуыздардан</a:t>
            </a:r>
            <a:r>
              <a:rPr lang="ru-RU" sz="1600" dirty="0"/>
              <a:t> </a:t>
            </a:r>
            <a:r>
              <a:rPr lang="ru-RU" sz="1600" err="1"/>
              <a:t>және</a:t>
            </a:r>
            <a:r>
              <a:rPr lang="ru-RU" sz="1600" dirty="0"/>
              <a:t> ДНҚ-дан </a:t>
            </a:r>
            <a:r>
              <a:rPr lang="ru-RU" sz="1600" err="1"/>
              <a:t>тұратын</a:t>
            </a:r>
            <a:r>
              <a:rPr lang="ru-RU" sz="1600" dirty="0"/>
              <a:t> </a:t>
            </a:r>
            <a:r>
              <a:rPr lang="ru-RU" sz="1600" err="1"/>
              <a:t>микробты</a:t>
            </a:r>
            <a:r>
              <a:rPr lang="ru-RU" sz="1600" dirty="0"/>
              <a:t> </a:t>
            </a:r>
            <a:r>
              <a:rPr lang="ru-RU" sz="1600" err="1"/>
              <a:t>жасушалардан</a:t>
            </a:r>
            <a:r>
              <a:rPr lang="ru-RU" sz="1600" dirty="0"/>
              <a:t> </a:t>
            </a:r>
            <a:r>
              <a:rPr lang="ru-RU" sz="1600" err="1"/>
              <a:t>және</a:t>
            </a:r>
            <a:r>
              <a:rPr lang="ru-RU" sz="1600" dirty="0"/>
              <a:t> </a:t>
            </a:r>
            <a:r>
              <a:rPr lang="ru-RU" sz="1600" err="1"/>
              <a:t>олармен</a:t>
            </a:r>
            <a:r>
              <a:rPr lang="ru-RU" sz="1600" dirty="0"/>
              <a:t> </a:t>
            </a:r>
            <a:r>
              <a:rPr lang="ru-RU" sz="1600" err="1"/>
              <a:t>байланысқан</a:t>
            </a:r>
            <a:r>
              <a:rPr lang="ru-RU" sz="1600" dirty="0"/>
              <a:t> </a:t>
            </a:r>
            <a:r>
              <a:rPr lang="ru-RU" sz="1600" err="1"/>
              <a:t>өзіндік</a:t>
            </a:r>
            <a:r>
              <a:rPr lang="ru-RU" sz="1600" dirty="0"/>
              <a:t> </a:t>
            </a:r>
            <a:r>
              <a:rPr lang="ru-RU" sz="1600" err="1"/>
              <a:t>өндірілген</a:t>
            </a:r>
            <a:r>
              <a:rPr lang="ru-RU" sz="1600" dirty="0"/>
              <a:t> </a:t>
            </a:r>
            <a:r>
              <a:rPr lang="ru-RU" sz="1600" err="1"/>
              <a:t>жасушадан</a:t>
            </a:r>
            <a:r>
              <a:rPr lang="ru-RU" sz="1600" dirty="0"/>
              <a:t> </a:t>
            </a:r>
            <a:r>
              <a:rPr lang="ru-RU" sz="1600" err="1"/>
              <a:t>тыс</a:t>
            </a:r>
            <a:r>
              <a:rPr lang="ru-RU" sz="1600" dirty="0"/>
              <a:t> </a:t>
            </a:r>
            <a:r>
              <a:rPr lang="ru-RU" sz="1600" err="1"/>
              <a:t>матрицадан</a:t>
            </a:r>
            <a:r>
              <a:rPr lang="ru-RU" sz="1600" dirty="0"/>
              <a:t> </a:t>
            </a:r>
            <a:r>
              <a:rPr lang="ru-RU" sz="1600" err="1"/>
              <a:t>тұрады</a:t>
            </a:r>
            <a:r>
              <a:rPr lang="ru-RU" sz="1600" dirty="0"/>
              <a:t>. </a:t>
            </a:r>
            <a:r>
              <a:rPr lang="ru-RU" sz="1600" err="1"/>
              <a:t>Биопленкалар</a:t>
            </a:r>
            <a:r>
              <a:rPr lang="ru-RU" sz="1600" dirty="0"/>
              <a:t> </a:t>
            </a:r>
            <a:r>
              <a:rPr lang="ru-RU" sz="1600" err="1"/>
              <a:t>табиғатта</a:t>
            </a:r>
            <a:r>
              <a:rPr lang="ru-RU" sz="1600" dirty="0"/>
              <a:t> </a:t>
            </a:r>
            <a:r>
              <a:rPr lang="ru-RU" sz="1600" err="1"/>
              <a:t>барлық</a:t>
            </a:r>
            <a:r>
              <a:rPr lang="ru-RU" sz="1600" dirty="0"/>
              <a:t> </a:t>
            </a:r>
            <a:r>
              <a:rPr lang="ru-RU" sz="1600" err="1"/>
              <a:t>жерде</a:t>
            </a:r>
            <a:r>
              <a:rPr lang="ru-RU" sz="1600" dirty="0"/>
              <a:t> </a:t>
            </a:r>
            <a:r>
              <a:rPr lang="ru-RU" sz="1600" err="1"/>
              <a:t>кездеседі</a:t>
            </a:r>
            <a:r>
              <a:rPr lang="ru-RU" sz="1600" dirty="0"/>
              <a:t>. </a:t>
            </a:r>
            <a:r>
              <a:rPr lang="ru-RU" sz="1600" err="1"/>
              <a:t>Олар</a:t>
            </a:r>
            <a:r>
              <a:rPr lang="ru-RU" sz="1600" dirty="0"/>
              <a:t> </a:t>
            </a:r>
            <a:r>
              <a:rPr lang="ru-RU" sz="1600" err="1"/>
              <a:t>сондай-ақ</a:t>
            </a:r>
            <a:r>
              <a:rPr lang="ru-RU" sz="1600" dirty="0"/>
              <a:t> </a:t>
            </a:r>
            <a:r>
              <a:rPr lang="ru-RU" sz="1600" err="1"/>
              <a:t>мұнай</a:t>
            </a:r>
            <a:r>
              <a:rPr lang="ru-RU" sz="1600" dirty="0"/>
              <a:t> </a:t>
            </a:r>
            <a:r>
              <a:rPr lang="ru-RU" sz="1600" err="1"/>
              <a:t>құбырларын</a:t>
            </a:r>
            <a:r>
              <a:rPr lang="ru-RU" sz="1600" dirty="0"/>
              <a:t>, </a:t>
            </a:r>
            <a:r>
              <a:rPr lang="ru-RU" sz="1600" err="1"/>
              <a:t>аквариумдарды</a:t>
            </a:r>
            <a:r>
              <a:rPr lang="ru-RU" sz="1600" dirty="0"/>
              <a:t>, </a:t>
            </a:r>
            <a:r>
              <a:rPr lang="ru-RU" sz="1600" err="1"/>
              <a:t>катетерлерді</a:t>
            </a:r>
            <a:r>
              <a:rPr lang="ru-RU" sz="1600" dirty="0"/>
              <a:t>, </a:t>
            </a:r>
            <a:r>
              <a:rPr lang="ru-RU" sz="1600" err="1"/>
              <a:t>ішкі</a:t>
            </a:r>
            <a:r>
              <a:rPr lang="ru-RU" sz="1600" dirty="0"/>
              <a:t> </a:t>
            </a:r>
            <a:r>
              <a:rPr lang="ru-RU" sz="1600" err="1"/>
              <a:t>импланттарды</a:t>
            </a:r>
            <a:r>
              <a:rPr lang="ru-RU" sz="1600" dirty="0"/>
              <a:t>, </a:t>
            </a:r>
            <a:r>
              <a:rPr lang="ru-RU" sz="1600" err="1"/>
              <a:t>линзалар</a:t>
            </a:r>
            <a:r>
              <a:rPr lang="ru-RU" sz="1600" dirty="0"/>
              <a:t> мен </a:t>
            </a:r>
            <a:r>
              <a:rPr lang="ru-RU" sz="1600" err="1"/>
              <a:t>протездерді</a:t>
            </a:r>
            <a:r>
              <a:rPr lang="ru-RU" sz="1600" dirty="0"/>
              <a:t> </a:t>
            </a:r>
            <a:r>
              <a:rPr lang="ru-RU" sz="1600" err="1"/>
              <a:t>қаптайды</a:t>
            </a:r>
            <a:r>
              <a:rPr lang="ru-RU" sz="1600" dirty="0"/>
              <a:t>. </a:t>
            </a:r>
            <a:r>
              <a:rPr lang="ru-RU" sz="1600" err="1"/>
              <a:t>Барлығы</a:t>
            </a:r>
            <a:r>
              <a:rPr lang="ru-RU" sz="1600" dirty="0"/>
              <a:t> </a:t>
            </a:r>
            <a:r>
              <a:rPr lang="ru-RU" sz="1600" err="1"/>
              <a:t>стоматологияда</a:t>
            </a:r>
            <a:r>
              <a:rPr lang="ru-RU" sz="1600" dirty="0"/>
              <a:t> </a:t>
            </a:r>
            <a:r>
              <a:rPr lang="ru-RU" sz="1600" err="1"/>
              <a:t>тіс</a:t>
            </a:r>
            <a:r>
              <a:rPr lang="ru-RU" sz="1600" dirty="0"/>
              <a:t> </a:t>
            </a:r>
            <a:r>
              <a:rPr lang="ru-RU" sz="1600" err="1"/>
              <a:t>өңезі</a:t>
            </a:r>
            <a:r>
              <a:rPr lang="ru-RU" sz="1600" dirty="0"/>
              <a:t> </a:t>
            </a:r>
            <a:r>
              <a:rPr lang="ru-RU" sz="1600" err="1"/>
              <a:t>деп</a:t>
            </a:r>
            <a:r>
              <a:rPr lang="ru-RU" sz="1600" dirty="0"/>
              <a:t> </a:t>
            </a:r>
            <a:r>
              <a:rPr lang="ru-RU" sz="1600" err="1"/>
              <a:t>аталатын</a:t>
            </a:r>
            <a:r>
              <a:rPr lang="ru-RU" sz="1600" dirty="0"/>
              <a:t> </a:t>
            </a:r>
            <a:r>
              <a:rPr lang="ru-RU" sz="1600" err="1"/>
              <a:t>биопленканың</a:t>
            </a:r>
            <a:r>
              <a:rPr lang="ru-RU" sz="1600" dirty="0"/>
              <a:t> </a:t>
            </a:r>
            <a:r>
              <a:rPr lang="ru-RU" sz="1600" err="1"/>
              <a:t>мысалымен</a:t>
            </a:r>
            <a:r>
              <a:rPr lang="ru-RU" sz="1600" dirty="0"/>
              <a:t> </a:t>
            </a:r>
            <a:r>
              <a:rPr lang="ru-RU" sz="1600" err="1"/>
              <a:t>таныс</a:t>
            </a:r>
            <a:r>
              <a:rPr lang="ru-RU" sz="1600" dirty="0"/>
              <a:t> - </a:t>
            </a:r>
            <a:r>
              <a:rPr lang="ru-RU" sz="1600" err="1"/>
              <a:t>тістерде</a:t>
            </a:r>
            <a:r>
              <a:rPr lang="ru-RU" sz="1600" dirty="0"/>
              <a:t> </a:t>
            </a:r>
            <a:r>
              <a:rPr lang="ru-RU" sz="1600" err="1"/>
              <a:t>пайда</a:t>
            </a:r>
            <a:r>
              <a:rPr lang="ru-RU" sz="1600" dirty="0"/>
              <a:t> </a:t>
            </a:r>
            <a:r>
              <a:rPr lang="ru-RU" sz="1600" err="1"/>
              <a:t>болатын</a:t>
            </a:r>
            <a:r>
              <a:rPr lang="ru-RU" sz="1600" dirty="0"/>
              <a:t> </a:t>
            </a:r>
            <a:r>
              <a:rPr lang="ru-RU" sz="1600" err="1"/>
              <a:t>жұқа</a:t>
            </a:r>
            <a:r>
              <a:rPr lang="ru-RU" sz="1600" dirty="0"/>
              <a:t> </a:t>
            </a:r>
            <a:r>
              <a:rPr lang="ru-RU" sz="1600" err="1"/>
              <a:t>қабат</a:t>
            </a:r>
            <a:r>
              <a:rPr lang="ru-RU" sz="1600" dirty="0"/>
              <a:t>.</a:t>
            </a:r>
            <a:r>
              <a:rPr lang="en-GB" sz="1600" dirty="0"/>
              <a:t> </a:t>
            </a:r>
            <a:r>
              <a:rPr lang="ru-RU" sz="1600" err="1"/>
              <a:t>Бактериялық</a:t>
            </a:r>
            <a:r>
              <a:rPr lang="ru-RU" sz="1600" dirty="0"/>
              <a:t> </a:t>
            </a:r>
            <a:r>
              <a:rPr lang="ru-RU" sz="1600" err="1"/>
              <a:t>биопленкалар</a:t>
            </a:r>
            <a:r>
              <a:rPr lang="ru-RU" sz="1600" dirty="0"/>
              <a:t>  </a:t>
            </a:r>
            <a:r>
              <a:rPr lang="ru-RU" sz="1600" err="1"/>
              <a:t>әртүрлі</a:t>
            </a:r>
            <a:r>
              <a:rPr lang="ru-RU" sz="1600" dirty="0"/>
              <a:t> </a:t>
            </a:r>
            <a:r>
              <a:rPr lang="ru-RU" sz="1600" err="1"/>
              <a:t>стресстерге</a:t>
            </a:r>
            <a:r>
              <a:rPr lang="ru-RU" sz="1600" dirty="0"/>
              <a:t>, </a:t>
            </a:r>
            <a:r>
              <a:rPr lang="ru-RU" sz="1600" err="1"/>
              <a:t>соның</a:t>
            </a:r>
            <a:r>
              <a:rPr lang="ru-RU" sz="1600" dirty="0"/>
              <a:t> </a:t>
            </a:r>
            <a:r>
              <a:rPr lang="ru-RU" sz="1600" err="1"/>
              <a:t>ішінде</a:t>
            </a:r>
            <a:r>
              <a:rPr lang="ru-RU" sz="1600" dirty="0"/>
              <a:t> </a:t>
            </a:r>
            <a:r>
              <a:rPr lang="ru-RU" sz="1600" err="1"/>
              <a:t>антибиотиктер</a:t>
            </a:r>
            <a:r>
              <a:rPr lang="ru-RU" sz="1600" dirty="0"/>
              <a:t> мен </a:t>
            </a:r>
            <a:r>
              <a:rPr lang="ru-RU" sz="1600" err="1"/>
              <a:t>дезинфекциялаушы</a:t>
            </a:r>
            <a:r>
              <a:rPr lang="ru-RU" sz="1600" dirty="0"/>
              <a:t> </a:t>
            </a:r>
            <a:r>
              <a:rPr lang="ru-RU" sz="1600" err="1"/>
              <a:t>химиялық</a:t>
            </a:r>
            <a:r>
              <a:rPr lang="ru-RU" sz="1600" dirty="0"/>
              <a:t> </a:t>
            </a:r>
            <a:r>
              <a:rPr lang="ru-RU" sz="1600" err="1"/>
              <a:t>заттарға</a:t>
            </a:r>
            <a:r>
              <a:rPr lang="ru-RU" sz="1600" dirty="0"/>
              <a:t> </a:t>
            </a:r>
            <a:r>
              <a:rPr lang="ru-RU" sz="1600" err="1"/>
              <a:t>төзімді</a:t>
            </a:r>
            <a:r>
              <a:rPr lang="ru-RU" sz="1600" dirty="0"/>
              <a:t>. </a:t>
            </a:r>
            <a:r>
              <a:rPr lang="ru-RU" sz="1600" err="1"/>
              <a:t>Биопленкаларда</a:t>
            </a:r>
            <a:r>
              <a:rPr lang="ru-RU" sz="1600" dirty="0"/>
              <a:t> </a:t>
            </a:r>
            <a:r>
              <a:rPr lang="ru-RU" sz="1600" err="1"/>
              <a:t>бактериялар</a:t>
            </a:r>
            <a:r>
              <a:rPr lang="ru-RU" sz="1600" dirty="0"/>
              <a:t> </a:t>
            </a:r>
            <a:r>
              <a:rPr lang="ru-RU" sz="1600" err="1"/>
              <a:t>фагоцитоздан</a:t>
            </a:r>
            <a:r>
              <a:rPr lang="ru-RU" sz="1600" dirty="0"/>
              <a:t> </a:t>
            </a:r>
            <a:r>
              <a:rPr lang="ru-RU" sz="1600" err="1"/>
              <a:t>және</a:t>
            </a:r>
            <a:r>
              <a:rPr lang="ru-RU" sz="1600" dirty="0"/>
              <a:t> </a:t>
            </a:r>
            <a:r>
              <a:rPr lang="ru-RU" sz="1600" err="1"/>
              <a:t>туа</a:t>
            </a:r>
            <a:r>
              <a:rPr lang="ru-RU" sz="1600" dirty="0"/>
              <a:t> </a:t>
            </a:r>
            <a:r>
              <a:rPr lang="ru-RU" sz="1600" err="1"/>
              <a:t>біткен</a:t>
            </a:r>
            <a:r>
              <a:rPr lang="ru-RU" sz="1600" dirty="0"/>
              <a:t> </a:t>
            </a:r>
            <a:r>
              <a:rPr lang="ru-RU" sz="1600" err="1"/>
              <a:t>және</a:t>
            </a:r>
            <a:r>
              <a:rPr lang="ru-RU" sz="1600" dirty="0"/>
              <a:t> </a:t>
            </a:r>
            <a:r>
              <a:rPr lang="ru-RU" sz="1600" err="1"/>
              <a:t>жүре</a:t>
            </a:r>
            <a:r>
              <a:rPr lang="ru-RU" sz="1600" dirty="0"/>
              <a:t> </a:t>
            </a:r>
            <a:r>
              <a:rPr lang="ru-RU" sz="1600" err="1"/>
              <a:t>пайда</a:t>
            </a:r>
            <a:r>
              <a:rPr lang="ru-RU" sz="1600" dirty="0"/>
              <a:t> </a:t>
            </a:r>
            <a:r>
              <a:rPr lang="ru-RU" sz="1600" err="1"/>
              <a:t>болған</a:t>
            </a:r>
            <a:r>
              <a:rPr lang="ru-RU" sz="1600" dirty="0"/>
              <a:t> </a:t>
            </a:r>
            <a:r>
              <a:rPr lang="ru-RU" sz="1600" err="1"/>
              <a:t>иммунитеттің</a:t>
            </a:r>
            <a:r>
              <a:rPr lang="ru-RU" sz="1600" dirty="0"/>
              <a:t> </a:t>
            </a:r>
            <a:r>
              <a:rPr lang="ru-RU" sz="1600" err="1"/>
              <a:t>басқа</a:t>
            </a:r>
            <a:r>
              <a:rPr lang="ru-RU" sz="1600" dirty="0"/>
              <a:t> </a:t>
            </a:r>
            <a:r>
              <a:rPr lang="ru-RU" sz="1600" err="1"/>
              <a:t>компоненттерінен</a:t>
            </a:r>
            <a:r>
              <a:rPr lang="ru-RU" sz="1600" dirty="0"/>
              <a:t> </a:t>
            </a:r>
            <a:r>
              <a:rPr lang="ru-RU" sz="1600" err="1"/>
              <a:t>қорғалған</a:t>
            </a:r>
            <a:r>
              <a:rPr lang="ru-RU" sz="1600" dirty="0"/>
              <a:t>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91A5B83-69C7-4D13-BC87-47E18730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10" y="1664180"/>
            <a:ext cx="4001315" cy="32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85" y="1407865"/>
            <a:ext cx="5571707" cy="4503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err="1"/>
              <a:t>Биопленкалар</a:t>
            </a:r>
            <a:r>
              <a:rPr lang="ru-RU" dirty="0"/>
              <a:t>  </a:t>
            </a:r>
            <a:r>
              <a:rPr lang="ru-RU" err="1"/>
              <a:t>өте</a:t>
            </a:r>
            <a:r>
              <a:rPr lang="ru-RU" dirty="0"/>
              <a:t> </a:t>
            </a:r>
            <a:r>
              <a:rPr lang="ru-RU" err="1"/>
              <a:t>қауіпті</a:t>
            </a:r>
            <a:r>
              <a:rPr lang="ru-RU" dirty="0"/>
              <a:t> </a:t>
            </a:r>
            <a:r>
              <a:rPr lang="ru-RU" err="1"/>
              <a:t>болуы</a:t>
            </a:r>
            <a:r>
              <a:rPr lang="ru-RU" dirty="0"/>
              <a:t> </a:t>
            </a:r>
            <a:r>
              <a:rPr lang="ru-RU" err="1"/>
              <a:t>мүмкін</a:t>
            </a:r>
            <a:r>
              <a:rPr lang="ru-RU" dirty="0"/>
              <a:t>, </a:t>
            </a:r>
            <a:r>
              <a:rPr lang="ru-RU" err="1"/>
              <a:t>өйткені</a:t>
            </a:r>
            <a:r>
              <a:rPr lang="ru-RU" dirty="0"/>
              <a:t> </a:t>
            </a:r>
            <a:r>
              <a:rPr lang="ru-RU" err="1"/>
              <a:t>олар</a:t>
            </a:r>
            <a:r>
              <a:rPr lang="ru-RU" dirty="0"/>
              <a:t> </a:t>
            </a:r>
            <a:r>
              <a:rPr lang="ru-RU" err="1"/>
              <a:t>көбінесе</a:t>
            </a:r>
            <a:r>
              <a:rPr lang="ru-RU" dirty="0"/>
              <a:t> </a:t>
            </a:r>
            <a:r>
              <a:rPr lang="ru-RU" err="1"/>
              <a:t>әртүрлі</a:t>
            </a:r>
            <a:r>
              <a:rPr lang="ru-RU" dirty="0"/>
              <a:t> </a:t>
            </a:r>
            <a:r>
              <a:rPr lang="ru-RU" err="1"/>
              <a:t>инфекциялық</a:t>
            </a:r>
            <a:r>
              <a:rPr lang="ru-RU" dirty="0"/>
              <a:t> </a:t>
            </a:r>
            <a:r>
              <a:rPr lang="ru-RU" err="1"/>
              <a:t>патологияларда</a:t>
            </a:r>
            <a:r>
              <a:rPr lang="ru-RU" dirty="0"/>
              <a:t> </a:t>
            </a:r>
            <a:r>
              <a:rPr lang="ru-RU" err="1"/>
              <a:t>түзіледі</a:t>
            </a:r>
            <a:r>
              <a:rPr lang="ru-RU" dirty="0"/>
              <a:t>. </a:t>
            </a:r>
            <a:r>
              <a:rPr lang="ru-RU" err="1"/>
              <a:t>Жұқпалы</a:t>
            </a:r>
            <a:r>
              <a:rPr lang="ru-RU" dirty="0"/>
              <a:t> </a:t>
            </a:r>
            <a:r>
              <a:rPr lang="ru-RU" err="1"/>
              <a:t>аурулар</a:t>
            </a:r>
            <a:r>
              <a:rPr lang="ru-RU" dirty="0"/>
              <a:t> </a:t>
            </a:r>
            <a:r>
              <a:rPr lang="ru-RU" err="1"/>
              <a:t>ағымы</a:t>
            </a:r>
            <a:r>
              <a:rPr lang="ru-RU" dirty="0"/>
              <a:t> </a:t>
            </a:r>
            <a:r>
              <a:rPr lang="ru-RU" err="1"/>
              <a:t>асқынулармен</a:t>
            </a:r>
            <a:r>
              <a:rPr lang="ru-RU" dirty="0"/>
              <a:t> </a:t>
            </a:r>
            <a:r>
              <a:rPr lang="ru-RU" err="1"/>
              <a:t>жүруі</a:t>
            </a:r>
            <a:r>
              <a:rPr lang="ru-RU" dirty="0"/>
              <a:t> </a:t>
            </a:r>
            <a:r>
              <a:rPr lang="ru-RU" err="1"/>
              <a:t>мүмкін</a:t>
            </a:r>
            <a:r>
              <a:rPr lang="ru-RU" dirty="0"/>
              <a:t>, </a:t>
            </a:r>
            <a:r>
              <a:rPr lang="ru-RU" err="1"/>
              <a:t>себебі</a:t>
            </a:r>
            <a:r>
              <a:rPr lang="ru-RU" dirty="0"/>
              <a:t> </a:t>
            </a:r>
            <a:r>
              <a:rPr lang="ru-RU" err="1"/>
              <a:t>организмде</a:t>
            </a:r>
            <a:r>
              <a:rPr lang="ru-RU" dirty="0"/>
              <a:t> </a:t>
            </a:r>
            <a:r>
              <a:rPr lang="ru-RU" err="1"/>
              <a:t>микробтық</a:t>
            </a:r>
            <a:r>
              <a:rPr lang="ru-RU" dirty="0"/>
              <a:t> </a:t>
            </a:r>
            <a:r>
              <a:rPr lang="ru-RU" err="1"/>
              <a:t>биопленкалар</a:t>
            </a:r>
            <a:r>
              <a:rPr lang="ru-RU" dirty="0"/>
              <a:t> </a:t>
            </a:r>
            <a:r>
              <a:rPr lang="ru-RU" err="1"/>
              <a:t>пайда</a:t>
            </a:r>
            <a:r>
              <a:rPr lang="ru-RU" dirty="0"/>
              <a:t> </a:t>
            </a:r>
            <a:r>
              <a:rPr lang="ru-RU" err="1"/>
              <a:t>болады</a:t>
            </a:r>
            <a:r>
              <a:rPr lang="ru-RU" dirty="0"/>
              <a:t>. </a:t>
            </a:r>
            <a:r>
              <a:rPr lang="ru-RU" err="1"/>
              <a:t>Көптеген</a:t>
            </a:r>
            <a:r>
              <a:rPr lang="ru-RU" dirty="0"/>
              <a:t> </a:t>
            </a:r>
            <a:r>
              <a:rPr lang="ru-RU" err="1"/>
              <a:t>созылмалы</a:t>
            </a:r>
            <a:r>
              <a:rPr lang="ru-RU" dirty="0"/>
              <a:t> </a:t>
            </a:r>
            <a:r>
              <a:rPr lang="ru-RU" err="1"/>
              <a:t>аурулар</a:t>
            </a:r>
            <a:r>
              <a:rPr lang="ru-RU" dirty="0"/>
              <a:t> </a:t>
            </a:r>
            <a:r>
              <a:rPr lang="ru-RU" err="1"/>
              <a:t>биопленкалы</a:t>
            </a:r>
            <a:r>
              <a:rPr lang="ru-RU" dirty="0"/>
              <a:t> </a:t>
            </a:r>
            <a:r>
              <a:rPr lang="ru-RU" err="1"/>
              <a:t>инфекциялармен</a:t>
            </a:r>
            <a:r>
              <a:rPr lang="ru-RU" dirty="0"/>
              <a:t> </a:t>
            </a:r>
            <a:r>
              <a:rPr lang="ru-RU" err="1"/>
              <a:t>байланысты</a:t>
            </a:r>
            <a:r>
              <a:rPr lang="ru-RU" dirty="0"/>
              <a:t> - муковисцидоз </a:t>
            </a:r>
            <a:r>
              <a:rPr lang="ru-RU" err="1"/>
              <a:t>пневмониясы</a:t>
            </a:r>
            <a:r>
              <a:rPr lang="ru-RU" dirty="0"/>
              <a:t>, </a:t>
            </a:r>
            <a:r>
              <a:rPr lang="ru-RU" err="1"/>
              <a:t>ортаңғы</a:t>
            </a:r>
            <a:r>
              <a:rPr lang="ru-RU" dirty="0"/>
              <a:t> </a:t>
            </a:r>
            <a:r>
              <a:rPr lang="ru-RU" err="1"/>
              <a:t>құлақ</a:t>
            </a:r>
            <a:r>
              <a:rPr lang="ru-RU" dirty="0"/>
              <a:t> </a:t>
            </a:r>
            <a:r>
              <a:rPr lang="ru-RU" err="1"/>
              <a:t>отиті</a:t>
            </a:r>
            <a:r>
              <a:rPr lang="ru-RU" dirty="0"/>
              <a:t> , </a:t>
            </a:r>
            <a:r>
              <a:rPr lang="ru-RU" err="1"/>
              <a:t>тістер</a:t>
            </a:r>
            <a:r>
              <a:rPr lang="ru-RU" dirty="0"/>
              <a:t> мен пародонт </a:t>
            </a:r>
            <a:r>
              <a:rPr lang="ru-RU" err="1"/>
              <a:t>тіндерінің</a:t>
            </a:r>
            <a:r>
              <a:rPr lang="ru-RU" dirty="0"/>
              <a:t> </a:t>
            </a:r>
            <a:r>
              <a:rPr lang="ru-RU" err="1"/>
              <a:t>патологиясы</a:t>
            </a:r>
            <a:r>
              <a:rPr lang="ru-RU" dirty="0"/>
              <a:t>, остеомиелит, </a:t>
            </a:r>
            <a:r>
              <a:rPr lang="ru-RU" err="1"/>
              <a:t>зәр</a:t>
            </a:r>
            <a:r>
              <a:rPr lang="ru-RU" dirty="0"/>
              <a:t> </a:t>
            </a:r>
            <a:r>
              <a:rPr lang="ru-RU" err="1"/>
              <a:t>шығару</a:t>
            </a:r>
            <a:r>
              <a:rPr lang="ru-RU" dirty="0"/>
              <a:t> </a:t>
            </a:r>
            <a:r>
              <a:rPr lang="ru-RU" err="1"/>
              <a:t>жолдарының</a:t>
            </a:r>
            <a:r>
              <a:rPr lang="ru-RU" dirty="0"/>
              <a:t> </a:t>
            </a:r>
            <a:r>
              <a:rPr lang="ru-RU" err="1"/>
              <a:t>инфекциясы</a:t>
            </a:r>
            <a:r>
              <a:rPr lang="ru-RU" dirty="0"/>
              <a:t> </a:t>
            </a:r>
            <a:r>
              <a:rPr lang="ru-RU" err="1"/>
              <a:t>және</a:t>
            </a:r>
            <a:r>
              <a:rPr lang="ru-RU" dirty="0"/>
              <a:t> </a:t>
            </a:r>
            <a:r>
              <a:rPr lang="ru-RU" err="1"/>
              <a:t>басқалары</a:t>
            </a:r>
            <a:r>
              <a:rPr lang="ru-RU" dirty="0"/>
              <a:t>. 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err="1"/>
              <a:t>Адамның</a:t>
            </a:r>
            <a:r>
              <a:rPr lang="ru-RU" dirty="0"/>
              <a:t> </a:t>
            </a:r>
            <a:r>
              <a:rPr lang="ru-RU" err="1"/>
              <a:t>барлық</a:t>
            </a:r>
            <a:r>
              <a:rPr lang="ru-RU" dirty="0"/>
              <a:t> </a:t>
            </a:r>
            <a:r>
              <a:rPr lang="ru-RU" err="1"/>
              <a:t>бактериялық</a:t>
            </a:r>
            <a:r>
              <a:rPr lang="ru-RU" dirty="0"/>
              <a:t> </a:t>
            </a:r>
            <a:r>
              <a:rPr lang="ru-RU" err="1"/>
              <a:t>инфекцияларының</a:t>
            </a:r>
            <a:r>
              <a:rPr lang="ru-RU" dirty="0"/>
              <a:t> 80% -ы </a:t>
            </a:r>
            <a:r>
              <a:rPr lang="ru-RU" err="1"/>
              <a:t>биопленканың</a:t>
            </a:r>
            <a:r>
              <a:rPr lang="ru-RU" dirty="0"/>
              <a:t> </a:t>
            </a:r>
            <a:r>
              <a:rPr lang="ru-RU" err="1"/>
              <a:t>пайда</a:t>
            </a:r>
            <a:r>
              <a:rPr lang="ru-RU" dirty="0"/>
              <a:t> </a:t>
            </a:r>
            <a:r>
              <a:rPr lang="ru-RU" err="1"/>
              <a:t>болуымен</a:t>
            </a:r>
            <a:r>
              <a:rPr lang="ru-RU" dirty="0"/>
              <a:t> </a:t>
            </a:r>
            <a:r>
              <a:rPr lang="ru-RU" err="1"/>
              <a:t>байланысты</a:t>
            </a:r>
            <a:r>
              <a:rPr lang="ru-RU" dirty="0"/>
              <a:t>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E3A0FEE-E397-488D-912C-C3BE1CD1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44" y="1401347"/>
            <a:ext cx="4403881" cy="412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/>
              <a:t>20 </a:t>
            </a:r>
            <a:r>
              <a:rPr lang="ru-RU" sz="1700" err="1"/>
              <a:t>ғасырдың</a:t>
            </a:r>
            <a:r>
              <a:rPr lang="ru-RU" sz="1700"/>
              <a:t> </a:t>
            </a:r>
            <a:r>
              <a:rPr lang="ru-RU" sz="1700" err="1"/>
              <a:t>басында</a:t>
            </a:r>
            <a:r>
              <a:rPr lang="ru-RU" sz="1700"/>
              <a:t> А.Т. </a:t>
            </a:r>
            <a:r>
              <a:rPr lang="ru-RU" sz="1700" err="1"/>
              <a:t>Хенричи</a:t>
            </a:r>
            <a:r>
              <a:rPr lang="ru-RU" sz="1700"/>
              <a:t>, </a:t>
            </a:r>
            <a:r>
              <a:rPr lang="ru-RU" sz="1700" err="1"/>
              <a:t>кейінірек</a:t>
            </a:r>
            <a:r>
              <a:rPr lang="ru-RU" sz="1700"/>
              <a:t> Дж. </a:t>
            </a:r>
            <a:r>
              <a:rPr lang="ru-RU" sz="1700" err="1"/>
              <a:t>Костертон</a:t>
            </a:r>
            <a:r>
              <a:rPr lang="ru-RU" sz="1700"/>
              <a:t>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оның</a:t>
            </a:r>
            <a:r>
              <a:rPr lang="ru-RU" sz="1700"/>
              <a:t> </a:t>
            </a:r>
            <a:r>
              <a:rPr lang="ru-RU" sz="1700" err="1"/>
              <a:t>әріптестері</a:t>
            </a:r>
            <a:r>
              <a:rPr lang="ru-RU" sz="1700"/>
              <a:t> </a:t>
            </a:r>
            <a:r>
              <a:rPr lang="ru-RU" sz="1700" err="1"/>
              <a:t>беткейлерде</a:t>
            </a:r>
            <a:r>
              <a:rPr lang="ru-RU" sz="1700"/>
              <a:t> </a:t>
            </a:r>
            <a:r>
              <a:rPr lang="ru-RU" sz="1700" err="1"/>
              <a:t>тіршілік</a:t>
            </a:r>
            <a:r>
              <a:rPr lang="ru-RU" sz="1700"/>
              <a:t> </a:t>
            </a:r>
            <a:r>
              <a:rPr lang="ru-RU" sz="1700" err="1"/>
              <a:t>ететін</a:t>
            </a:r>
            <a:r>
              <a:rPr lang="ru-RU" sz="1700"/>
              <a:t> </a:t>
            </a:r>
            <a:r>
              <a:rPr lang="ru-RU" sz="1700" err="1"/>
              <a:t>микроорганизмдер</a:t>
            </a:r>
            <a:r>
              <a:rPr lang="ru-RU" sz="1700"/>
              <a:t> </a:t>
            </a:r>
            <a:r>
              <a:rPr lang="ru-RU" sz="1700" err="1"/>
              <a:t>популяциясының</a:t>
            </a:r>
            <a:r>
              <a:rPr lang="ru-RU" sz="1700"/>
              <a:t> бар </a:t>
            </a:r>
            <a:r>
              <a:rPr lang="ru-RU" sz="1700" err="1"/>
              <a:t>екендігін</a:t>
            </a:r>
            <a:r>
              <a:rPr lang="ru-RU" sz="1700"/>
              <a:t> </a:t>
            </a:r>
            <a:r>
              <a:rPr lang="ru-RU" sz="1700" err="1"/>
              <a:t>көрсетті</a:t>
            </a:r>
            <a:r>
              <a:rPr lang="ru-RU" sz="1700"/>
              <a:t>. </a:t>
            </a:r>
            <a:r>
              <a:rPr lang="ru-RU" sz="1700" err="1"/>
              <a:t>Сонымен</a:t>
            </a:r>
            <a:r>
              <a:rPr lang="ru-RU" sz="1700"/>
              <a:t> </a:t>
            </a:r>
            <a:r>
              <a:rPr lang="ru-RU" sz="1700" err="1"/>
              <a:t>бірге</a:t>
            </a:r>
            <a:r>
              <a:rPr lang="ru-RU" sz="1700"/>
              <a:t>, </a:t>
            </a:r>
            <a:r>
              <a:rPr lang="ru-RU" sz="1700" err="1"/>
              <a:t>ең</a:t>
            </a:r>
            <a:r>
              <a:rPr lang="ru-RU" sz="1700"/>
              <a:t> </a:t>
            </a:r>
            <a:r>
              <a:rPr lang="ru-RU" sz="1700" err="1"/>
              <a:t>алғаш</a:t>
            </a:r>
            <a:r>
              <a:rPr lang="ru-RU" sz="1700"/>
              <a:t> </a:t>
            </a:r>
            <a:r>
              <a:rPr lang="ru-RU" sz="1700" err="1"/>
              <a:t>мұндай</a:t>
            </a:r>
            <a:r>
              <a:rPr lang="ru-RU" sz="1700"/>
              <a:t> </a:t>
            </a:r>
            <a:r>
              <a:rPr lang="ru-RU" sz="1700" err="1"/>
              <a:t>беттік</a:t>
            </a:r>
            <a:r>
              <a:rPr lang="ru-RU" sz="1700"/>
              <a:t>  </a:t>
            </a:r>
            <a:r>
              <a:rPr lang="ru-RU" sz="1700" err="1"/>
              <a:t>қабаттарды</a:t>
            </a:r>
            <a:r>
              <a:rPr lang="ru-RU" sz="1700"/>
              <a:t> </a:t>
            </a:r>
            <a:r>
              <a:rPr lang="ru-RU" sz="1700" err="1"/>
              <a:t>қалыптастыратын</a:t>
            </a:r>
            <a:r>
              <a:rPr lang="ru-RU" sz="1700"/>
              <a:t> </a:t>
            </a:r>
            <a:r>
              <a:rPr lang="ru-RU" sz="1700" err="1"/>
              <a:t>бактериалар</a:t>
            </a:r>
            <a:r>
              <a:rPr lang="ru-RU" sz="1700"/>
              <a:t> </a:t>
            </a:r>
            <a:r>
              <a:rPr lang="ru-RU" sz="1700" err="1"/>
              <a:t>микробқа</a:t>
            </a:r>
            <a:r>
              <a:rPr lang="ru-RU" sz="1700"/>
              <a:t> </a:t>
            </a:r>
            <a:r>
              <a:rPr lang="ru-RU" sz="1700" err="1"/>
              <a:t>қарсы</a:t>
            </a:r>
            <a:r>
              <a:rPr lang="ru-RU" sz="1700"/>
              <a:t> </a:t>
            </a:r>
            <a:r>
              <a:rPr lang="ru-RU" sz="1700" err="1"/>
              <a:t>агенттерге</a:t>
            </a:r>
            <a:r>
              <a:rPr lang="ru-RU" sz="1700"/>
              <a:t> </a:t>
            </a:r>
            <a:r>
              <a:rPr lang="ru-RU" sz="1700" err="1"/>
              <a:t>төзімді</a:t>
            </a:r>
            <a:r>
              <a:rPr lang="ru-RU" sz="1700"/>
              <a:t> </a:t>
            </a:r>
            <a:r>
              <a:rPr lang="ru-RU" sz="1700" err="1"/>
              <a:t>жаңа</a:t>
            </a:r>
            <a:r>
              <a:rPr lang="ru-RU" sz="1700"/>
              <a:t> </a:t>
            </a:r>
            <a:r>
              <a:rPr lang="ru-RU" sz="1700" err="1"/>
              <a:t>қасиеттерді</a:t>
            </a:r>
            <a:r>
              <a:rPr lang="ru-RU" sz="1700"/>
              <a:t> </a:t>
            </a:r>
            <a:r>
              <a:rPr lang="ru-RU" sz="1700" err="1"/>
              <a:t>көрсетуге</a:t>
            </a:r>
            <a:r>
              <a:rPr lang="ru-RU" sz="1700"/>
              <a:t> </a:t>
            </a:r>
            <a:r>
              <a:rPr lang="ru-RU" sz="1700" err="1"/>
              <a:t>қабілетті</a:t>
            </a:r>
            <a:r>
              <a:rPr lang="ru-RU" sz="1700"/>
              <a:t>. </a:t>
            </a:r>
          </a:p>
          <a:p>
            <a:pPr>
              <a:lnSpc>
                <a:spcPct val="90000"/>
              </a:lnSpc>
            </a:pPr>
            <a:r>
              <a:rPr lang="ru-RU" sz="1700" err="1"/>
              <a:t>Қазіргі</a:t>
            </a:r>
            <a:r>
              <a:rPr lang="ru-RU" sz="1700"/>
              <a:t> </a:t>
            </a:r>
            <a:r>
              <a:rPr lang="ru-RU" sz="1700" err="1"/>
              <a:t>уақытта</a:t>
            </a:r>
            <a:r>
              <a:rPr lang="ru-RU" sz="1700"/>
              <a:t> </a:t>
            </a:r>
            <a:r>
              <a:rPr lang="ru-RU" sz="1700" err="1"/>
              <a:t>микроорганизмдердің</a:t>
            </a:r>
            <a:r>
              <a:rPr lang="ru-RU" sz="1700"/>
              <a:t> (</a:t>
            </a:r>
            <a:r>
              <a:rPr lang="ru-RU" sz="1700" err="1"/>
              <a:t>саңырауқұлақтар</a:t>
            </a:r>
            <a:r>
              <a:rPr lang="ru-RU" sz="1700"/>
              <a:t> мен </a:t>
            </a:r>
            <a:r>
              <a:rPr lang="ru-RU" sz="1700" err="1"/>
              <a:t>бактериялардың</a:t>
            </a:r>
            <a:r>
              <a:rPr lang="ru-RU" sz="1700"/>
              <a:t>) </a:t>
            </a:r>
            <a:r>
              <a:rPr lang="ru-RU" sz="1700" err="1"/>
              <a:t>әр</a:t>
            </a:r>
            <a:r>
              <a:rPr lang="ru-RU" sz="1700"/>
              <a:t> </a:t>
            </a:r>
            <a:r>
              <a:rPr lang="ru-RU" sz="1700" err="1"/>
              <a:t>түрлі</a:t>
            </a:r>
            <a:r>
              <a:rPr lang="ru-RU" sz="1700"/>
              <a:t> </a:t>
            </a:r>
            <a:r>
              <a:rPr lang="ru-RU" sz="1700" err="1"/>
              <a:t>жағдайда</a:t>
            </a:r>
            <a:r>
              <a:rPr lang="ru-RU" sz="1700"/>
              <a:t> </a:t>
            </a:r>
            <a:r>
              <a:rPr lang="ru-RU" sz="1700" err="1"/>
              <a:t>еркін</a:t>
            </a:r>
            <a:r>
              <a:rPr lang="ru-RU" sz="1700"/>
              <a:t> </a:t>
            </a:r>
            <a:r>
              <a:rPr lang="ru-RU" sz="1700" err="1"/>
              <a:t>өмір</a:t>
            </a:r>
            <a:r>
              <a:rPr lang="ru-RU" sz="1700"/>
              <a:t> </a:t>
            </a:r>
            <a:r>
              <a:rPr lang="ru-RU" sz="1700" err="1"/>
              <a:t>сүруге</a:t>
            </a:r>
            <a:r>
              <a:rPr lang="ru-RU" sz="1700"/>
              <a:t> 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тіршілік</a:t>
            </a:r>
            <a:r>
              <a:rPr lang="ru-RU" sz="1700"/>
              <a:t> </a:t>
            </a:r>
            <a:r>
              <a:rPr lang="ru-RU" sz="1700" err="1"/>
              <a:t>ету</a:t>
            </a:r>
            <a:r>
              <a:rPr lang="ru-RU" sz="1700"/>
              <a:t> </a:t>
            </a:r>
            <a:r>
              <a:rPr lang="ru-RU" sz="1700" err="1"/>
              <a:t>күйін</a:t>
            </a:r>
            <a:r>
              <a:rPr lang="ru-RU" sz="1700"/>
              <a:t> </a:t>
            </a:r>
            <a:r>
              <a:rPr lang="ru-RU" sz="1700" err="1"/>
              <a:t>ауыстыру</a:t>
            </a:r>
            <a:r>
              <a:rPr lang="ru-RU" sz="1700"/>
              <a:t> </a:t>
            </a:r>
            <a:r>
              <a:rPr lang="ru-RU" sz="1700" err="1"/>
              <a:t>қабілеті</a:t>
            </a:r>
            <a:r>
              <a:rPr lang="ru-RU" sz="1700"/>
              <a:t> </a:t>
            </a:r>
            <a:r>
              <a:rPr lang="ru-RU" sz="1700" err="1"/>
              <a:t>белгілі</a:t>
            </a:r>
            <a:r>
              <a:rPr lang="ru-RU" sz="1700"/>
              <a:t>, </a:t>
            </a:r>
            <a:r>
              <a:rPr lang="ru-RU" sz="1700" err="1"/>
              <a:t>олар</a:t>
            </a:r>
            <a:r>
              <a:rPr lang="ru-RU" sz="1700"/>
              <a:t>  </a:t>
            </a:r>
            <a:r>
              <a:rPr lang="ru-RU" sz="1700" err="1"/>
              <a:t>биопленкалар</a:t>
            </a:r>
            <a:r>
              <a:rPr lang="ru-RU" sz="1700"/>
              <a:t> </a:t>
            </a:r>
            <a:r>
              <a:rPr lang="ru-RU" sz="1700" err="1"/>
              <a:t>ды</a:t>
            </a:r>
            <a:r>
              <a:rPr lang="ru-RU" sz="1700"/>
              <a:t> колонизация, </a:t>
            </a:r>
            <a:r>
              <a:rPr lang="ru-RU" sz="1700" err="1"/>
              <a:t>патогенділік</a:t>
            </a:r>
            <a:r>
              <a:rPr lang="ru-RU" sz="1700"/>
              <a:t>, </a:t>
            </a:r>
            <a:r>
              <a:rPr lang="ru-RU" sz="1700" err="1"/>
              <a:t>вируленттілік</a:t>
            </a:r>
            <a:r>
              <a:rPr lang="ru-RU" sz="1700"/>
              <a:t>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қоршаған</a:t>
            </a:r>
            <a:r>
              <a:rPr lang="ru-RU" sz="1700"/>
              <a:t> орта </a:t>
            </a:r>
            <a:r>
              <a:rPr lang="ru-RU" sz="1700" err="1"/>
              <a:t>жағдайынан</a:t>
            </a:r>
            <a:r>
              <a:rPr lang="ru-RU" sz="1700"/>
              <a:t> </a:t>
            </a:r>
            <a:r>
              <a:rPr lang="ru-RU" sz="1700" err="1"/>
              <a:t>қорғаныс</a:t>
            </a:r>
            <a:r>
              <a:rPr lang="ru-RU" sz="1700"/>
              <a:t> факторы </a:t>
            </a:r>
            <a:r>
              <a:rPr lang="ru-RU" sz="1700" err="1"/>
              <a:t>ретінде</a:t>
            </a:r>
            <a:r>
              <a:rPr lang="ru-RU" sz="1700"/>
              <a:t> </a:t>
            </a:r>
            <a:r>
              <a:rPr lang="ru-RU" sz="1700" err="1"/>
              <a:t>қолданылады</a:t>
            </a:r>
            <a:r>
              <a:rPr lang="ru-RU" sz="1700"/>
              <a:t>.</a:t>
            </a:r>
          </a:p>
          <a:p>
            <a:pPr>
              <a:lnSpc>
                <a:spcPct val="90000"/>
              </a:lnSpc>
            </a:pPr>
            <a:endParaRPr lang="ru-RU" sz="1700"/>
          </a:p>
          <a:p>
            <a:pPr>
              <a:lnSpc>
                <a:spcPct val="90000"/>
              </a:lnSpc>
            </a:pPr>
            <a:r>
              <a:rPr lang="ru-RU" sz="1700" err="1"/>
              <a:t>Сонымен</a:t>
            </a:r>
            <a:r>
              <a:rPr lang="ru-RU" sz="1700"/>
              <a:t>, </a:t>
            </a:r>
            <a:r>
              <a:rPr lang="ru-RU" sz="1700" err="1"/>
              <a:t>беткі</a:t>
            </a:r>
            <a:r>
              <a:rPr lang="ru-RU" sz="1700"/>
              <a:t> </a:t>
            </a:r>
            <a:r>
              <a:rPr lang="ru-RU" sz="1700" err="1"/>
              <a:t>қабатқа</a:t>
            </a:r>
            <a:r>
              <a:rPr lang="ru-RU" sz="1700"/>
              <a:t> </a:t>
            </a:r>
            <a:r>
              <a:rPr lang="ru-RU" sz="1700" err="1"/>
              <a:t>бекітілген</a:t>
            </a:r>
            <a:r>
              <a:rPr lang="ru-RU" sz="1700"/>
              <a:t> </a:t>
            </a:r>
            <a:r>
              <a:rPr lang="ru-RU" sz="1700" err="1"/>
              <a:t>және</a:t>
            </a:r>
            <a:r>
              <a:rPr lang="ru-RU" sz="1700"/>
              <a:t> </a:t>
            </a:r>
            <a:r>
              <a:rPr lang="ru-RU" sz="1700" err="1"/>
              <a:t>қоршаған</a:t>
            </a:r>
            <a:r>
              <a:rPr lang="ru-RU" sz="1700"/>
              <a:t> </a:t>
            </a:r>
            <a:r>
              <a:rPr lang="ru-RU" sz="1700" err="1"/>
              <a:t>ортаға</a:t>
            </a:r>
            <a:r>
              <a:rPr lang="ru-RU" sz="1700"/>
              <a:t> </a:t>
            </a:r>
            <a:r>
              <a:rPr lang="ru-RU" sz="1700" err="1"/>
              <a:t>ерекше</a:t>
            </a:r>
            <a:r>
              <a:rPr lang="ru-RU" sz="1700"/>
              <a:t> </a:t>
            </a:r>
            <a:r>
              <a:rPr lang="ru-RU" sz="1700" err="1"/>
              <a:t>полимерлі</a:t>
            </a:r>
            <a:r>
              <a:rPr lang="ru-RU" sz="1700"/>
              <a:t> </a:t>
            </a:r>
            <a:r>
              <a:rPr lang="ru-RU" sz="1700" err="1"/>
              <a:t>заттардың</a:t>
            </a:r>
            <a:r>
              <a:rPr lang="ru-RU" sz="1700"/>
              <a:t> </a:t>
            </a:r>
            <a:r>
              <a:rPr lang="ru-RU" sz="1700" err="1"/>
              <a:t>бөліп</a:t>
            </a:r>
            <a:r>
              <a:rPr lang="ru-RU" sz="1700"/>
              <a:t> </a:t>
            </a:r>
            <a:r>
              <a:rPr lang="ru-RU" sz="1700" err="1"/>
              <a:t>шығаратын</a:t>
            </a:r>
            <a:r>
              <a:rPr lang="ru-RU" sz="1700"/>
              <a:t> </a:t>
            </a:r>
            <a:r>
              <a:rPr lang="ru-RU" sz="1700" err="1"/>
              <a:t>микроорганизмдердің</a:t>
            </a:r>
            <a:r>
              <a:rPr lang="ru-RU" sz="1700"/>
              <a:t>  </a:t>
            </a:r>
            <a:r>
              <a:rPr lang="ru-RU" sz="1700" err="1"/>
              <a:t>жиынтығын</a:t>
            </a:r>
            <a:r>
              <a:rPr lang="ru-RU" sz="1700"/>
              <a:t> </a:t>
            </a:r>
            <a:r>
              <a:rPr lang="ru-RU" sz="1700" err="1"/>
              <a:t>биопленкалар</a:t>
            </a:r>
            <a:r>
              <a:rPr lang="ru-RU" sz="1700"/>
              <a:t>   (</a:t>
            </a:r>
            <a:r>
              <a:rPr lang="ru-RU" sz="1700" err="1"/>
              <a:t>биофильмдер</a:t>
            </a:r>
            <a:r>
              <a:rPr lang="ru-RU" sz="1700"/>
              <a:t>) </a:t>
            </a:r>
            <a:r>
              <a:rPr lang="ru-RU" sz="1700" err="1"/>
              <a:t>деп</a:t>
            </a:r>
            <a:r>
              <a:rPr lang="ru-RU" sz="1700"/>
              <a:t> </a:t>
            </a:r>
            <a:r>
              <a:rPr lang="ru-RU" sz="1700" err="1"/>
              <a:t>атайды</a:t>
            </a:r>
            <a:r>
              <a:rPr lang="ru-RU" sz="1700"/>
              <a:t>. </a:t>
            </a:r>
            <a:r>
              <a:rPr lang="ru-RU" sz="1700" err="1"/>
              <a:t>Биопленкалардың</a:t>
            </a:r>
            <a:r>
              <a:rPr lang="ru-RU" sz="1700"/>
              <a:t>  </a:t>
            </a:r>
            <a:r>
              <a:rPr lang="ru-RU" sz="1700" err="1"/>
              <a:t>пайда</a:t>
            </a:r>
            <a:r>
              <a:rPr lang="ru-RU" sz="1700"/>
              <a:t> </a:t>
            </a:r>
            <a:r>
              <a:rPr lang="ru-RU" sz="1700" err="1"/>
              <a:t>болатын</a:t>
            </a:r>
            <a:r>
              <a:rPr lang="ru-RU" sz="1700"/>
              <a:t> </a:t>
            </a:r>
            <a:r>
              <a:rPr lang="ru-RU" sz="1700" err="1"/>
              <a:t>бетін</a:t>
            </a:r>
            <a:r>
              <a:rPr lang="ru-RU" sz="1700"/>
              <a:t> </a:t>
            </a:r>
            <a:r>
              <a:rPr lang="ru-RU" sz="1700" err="1"/>
              <a:t>шартты</a:t>
            </a:r>
            <a:r>
              <a:rPr lang="ru-RU" sz="1700"/>
              <a:t> </a:t>
            </a:r>
            <a:r>
              <a:rPr lang="ru-RU" sz="1700" err="1"/>
              <a:t>түрде</a:t>
            </a:r>
            <a:r>
              <a:rPr lang="ru-RU" sz="1700"/>
              <a:t> </a:t>
            </a:r>
            <a:r>
              <a:rPr lang="ru-RU" sz="1700" err="1"/>
              <a:t>төсем</a:t>
            </a:r>
            <a:r>
              <a:rPr lang="ru-RU" sz="1700"/>
              <a:t> (субстрат) </a:t>
            </a:r>
            <a:r>
              <a:rPr lang="ru-RU" sz="1700" err="1"/>
              <a:t>деп</a:t>
            </a:r>
            <a:r>
              <a:rPr lang="ru-RU" sz="1700"/>
              <a:t> </a:t>
            </a:r>
            <a:r>
              <a:rPr lang="ru-RU" sz="1700" err="1"/>
              <a:t>атайды</a:t>
            </a:r>
            <a:r>
              <a:rPr lang="ru-RU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81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5FC171-5EF1-470A-B19B-DB937973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D68EE7-6E6F-4168-83FE-BCDDC20F5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8C7C522-2CA3-4927-812D-9F1AC9FF8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95459CF-DC15-4960-B065-B8C71F25B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D5D9080-6901-48E6-B2A9-DA3090880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A2BD6BF-BDB9-43A3-B792-B7B26CC6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96208F4-D505-4A68-BEDF-E96961846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BB5AC3B-3C17-491B-9140-0261A64C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C3FE957-2461-4A04-9808-804832D2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E7D39AF-E43F-4198-A96B-0C6F6879B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2163D5F0-0E60-477F-81E5-926E3D2C4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A971080-800C-4323-A282-9C7F0C275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BEDE905-174F-4921-8707-372BD09EC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DFEA88C-59D1-4353-9ABE-DA583860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Биопленкалардың пайда болу кезеңдері 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8D5B2B-7539-4692-96C7-956FDD481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1F56A0F-589B-4CE8-ACA8-16FF7B1E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17EF01-C9DD-49D3-8908-08A76FA76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12BC412-C80D-4F01-BD6C-35A065C6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66FC409-A644-41DE-AF06-C7D374CF8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2E31667-996B-4BEB-AA28-B7BA46346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5286DA5-36AF-465E-8B17-EE32FCB5C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F5BC6ED-F1E5-43AF-9DC4-539198985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871659D-02E2-4544-8225-DA9A0D3FE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741C423-01DC-43E6-B41E-EB37934C2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EB1085C-0035-4E7D-A905-DB7603D9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1C9FE3F-7AEF-4142-9E70-1AAB92A99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7FA83E8-0042-4D3D-87A1-FDE325C51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85D77DF-610F-4D0F-A3D2-4FBBC966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2513384B-399F-47B1-9ABD-172607AA4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KZ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B151AFE1-2C11-42E2-8D7A-6D0D16103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606539"/>
              </p:ext>
            </p:extLst>
          </p:nvPr>
        </p:nvGraphicFramePr>
        <p:xfrm>
          <a:off x="1654684" y="1802921"/>
          <a:ext cx="9849928" cy="410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1864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012267C8191744BA8734C429F59AC7" ma:contentTypeVersion="0" ma:contentTypeDescription="Создание документа." ma:contentTypeScope="" ma:versionID="9120ec8d656064602fa0f0b964cc1b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2fabbfca08c602fc194a16e91989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BD022-03A0-4BF5-A866-2502B3095F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047F97-55AB-4036-AFCD-4BAAFF801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4E629F-2D6C-44CC-8819-98241B7DD5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695</TotalTime>
  <Words>2030</Words>
  <Application>Microsoft Office PowerPoint</Application>
  <PresentationFormat>Широкоэкранный</PresentationFormat>
  <Paragraphs>85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Wisp</vt:lpstr>
      <vt:lpstr>Документ</vt:lpstr>
      <vt:lpstr>Лекция тақырыбы: Имплант – тәуелді инфекциялар. Биопленкалар</vt:lpstr>
      <vt:lpstr>Имплантант өз кезегінде, ағзаның әсерінен әртүрлі өзгерістерге ұшырайды, сондай-ақ имплантацияланатын материалға әсер ететін биофизиологиялық факторлар әртүрлі болады. </vt:lpstr>
      <vt:lpstr>Имплантпен байланысты инфекцияларға әкелуі мүмкін импланттардың негізгі түрлері - бұл орталық веналық катетер, жүрек клапандары, жүректің жасанды қарыншалары, коронарлық стенттер, имплантацияланатын нейростимуляторлар, қарыншалық шунталар, бірлескен протездер, сынықтарды бекіту құрылғылары, кеудеге арналған имплантаттар, байланыс линзалары, тіс импланттары.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Биопленкалардың құрылымдық ұйымдасуы</vt:lpstr>
      <vt:lpstr>Презентация PowerPoint</vt:lpstr>
      <vt:lpstr>Презентация PowerPoint</vt:lpstr>
      <vt:lpstr>Презентация PowerPoint</vt:lpstr>
      <vt:lpstr>Презентация PowerPoint</vt:lpstr>
      <vt:lpstr>Бетінде биопленкаларды  түзе алатын медициналық құрылғылар</vt:lpstr>
      <vt:lpstr>Презентация PowerPoint</vt:lpstr>
      <vt:lpstr>Жанама инфекциялар                             Ұлпалық инфекциялар</vt:lpstr>
      <vt:lpstr>Презентация PowerPoint</vt:lpstr>
      <vt:lpstr>Презентация PowerPoint</vt:lpstr>
      <vt:lpstr>Медициналық практикада биопленкалар түзетін микроорганизмдер </vt:lpstr>
      <vt:lpstr>Медициналық құрылғыдағы биопленкалар (эритроциттер және оған жинақталған фибрин көрінеді); B - катетер бетіндегі Candida albicans биопленкасы (саңырауқұлақты гифтер мен матрица көрінеді)</vt:lpstr>
      <vt:lpstr>Биопленкалы бактериялардың тұрақтылығы және биопленкаларды бақылау әдістері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Биоматериалдардың биосәйкессіздігі және қожайын организмнің имплантанттарға реакциясы.</dc:title>
  <dc:creator>Сарсекеева Фариза</dc:creator>
  <cp:lastModifiedBy>Диас Суюнбай</cp:lastModifiedBy>
  <cp:revision>148</cp:revision>
  <dcterms:created xsi:type="dcterms:W3CDTF">2019-09-30T08:31:45Z</dcterms:created>
  <dcterms:modified xsi:type="dcterms:W3CDTF">2023-10-10T17:00:56Z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0x010100B5012267C8191744BA8734C429F59AC7</vt:lpwstr>
  </property>
</Properties>
</file>